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8.xml" ContentType="application/vnd.openxmlformats-officedocument.drawingml.chart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5" r:id="rId2"/>
  </p:sldMasterIdLst>
  <p:notesMasterIdLst>
    <p:notesMasterId r:id="rId38"/>
  </p:notesMasterIdLst>
  <p:sldIdLst>
    <p:sldId id="256" r:id="rId3"/>
    <p:sldId id="318" r:id="rId4"/>
    <p:sldId id="257" r:id="rId5"/>
    <p:sldId id="262" r:id="rId6"/>
    <p:sldId id="266" r:id="rId7"/>
    <p:sldId id="421" r:id="rId8"/>
    <p:sldId id="295" r:id="rId9"/>
    <p:sldId id="313" r:id="rId10"/>
    <p:sldId id="261" r:id="rId11"/>
    <p:sldId id="263" r:id="rId12"/>
    <p:sldId id="317" r:id="rId13"/>
    <p:sldId id="268" r:id="rId14"/>
    <p:sldId id="316" r:id="rId15"/>
    <p:sldId id="288" r:id="rId16"/>
    <p:sldId id="289" r:id="rId17"/>
    <p:sldId id="292" r:id="rId18"/>
    <p:sldId id="270" r:id="rId19"/>
    <p:sldId id="297" r:id="rId20"/>
    <p:sldId id="269" r:id="rId21"/>
    <p:sldId id="264" r:id="rId22"/>
    <p:sldId id="298" r:id="rId23"/>
    <p:sldId id="300" r:id="rId24"/>
    <p:sldId id="301" r:id="rId25"/>
    <p:sldId id="302" r:id="rId26"/>
    <p:sldId id="303" r:id="rId27"/>
    <p:sldId id="304" r:id="rId28"/>
    <p:sldId id="305" r:id="rId29"/>
    <p:sldId id="272" r:id="rId30"/>
    <p:sldId id="367" r:id="rId31"/>
    <p:sldId id="366" r:id="rId32"/>
    <p:sldId id="276" r:id="rId33"/>
    <p:sldId id="259" r:id="rId34"/>
    <p:sldId id="282" r:id="rId35"/>
    <p:sldId id="399" r:id="rId36"/>
    <p:sldId id="279" r:id="rId37"/>
  </p:sldIdLst>
  <p:sldSz cx="13004800" cy="9753600"/>
  <p:notesSz cx="6858000" cy="9144000"/>
  <p:defaultTextStyle>
    <a:defPPr>
      <a:defRPr lang="en-US"/>
    </a:defPPr>
    <a:lvl1pPr marL="0" algn="l" defTabSz="1300393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97" algn="l" defTabSz="1300393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393" algn="l" defTabSz="1300393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590" algn="l" defTabSz="1300393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786" algn="l" defTabSz="1300393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983" algn="l" defTabSz="1300393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1180" algn="l" defTabSz="1300393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1376" algn="l" defTabSz="1300393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573" algn="l" defTabSz="1300393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CEF"/>
    <a:srgbClr val="0C1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8" autoAdjust="0"/>
    <p:restoredTop sz="54711" autoAdjust="0"/>
  </p:normalViewPr>
  <p:slideViewPr>
    <p:cSldViewPr snapToGrid="0">
      <p:cViewPr varScale="1">
        <p:scale>
          <a:sx n="41" d="100"/>
          <a:sy n="41" d="100"/>
        </p:scale>
        <p:origin x="32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VT\Virginia_tech\Spring_16\interpretability\ICML_spotlight\question_importanc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300279942157"/>
          <c:y val="0.0683566637503645"/>
          <c:w val="0.620907193034779"/>
          <c:h val="0.67344101719676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'Sheet1 (2)'!$A$2:$A$4</c:f>
              <c:strCache>
                <c:ptCount val="3"/>
                <c:pt idx="0">
                  <c:v>no</c:v>
                </c:pt>
                <c:pt idx="1">
                  <c:v>yes</c:v>
                </c:pt>
                <c:pt idx="2">
                  <c:v>. . . </c:v>
                </c:pt>
              </c:strCache>
            </c:strRef>
          </c:cat>
          <c:val>
            <c:numRef>
              <c:f>'Sheet1 (2)'!$B$2:$B$4</c:f>
              <c:numCache>
                <c:formatCode>General</c:formatCode>
                <c:ptCount val="3"/>
                <c:pt idx="0">
                  <c:v>0.824</c:v>
                </c:pt>
                <c:pt idx="1">
                  <c:v>0.175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overlap val="-26"/>
        <c:axId val="-370425200"/>
        <c:axId val="-370424672"/>
      </c:barChart>
      <c:catAx>
        <c:axId val="-370425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70424672"/>
        <c:crosses val="autoZero"/>
        <c:auto val="1"/>
        <c:lblAlgn val="ctr"/>
        <c:lblOffset val="100"/>
        <c:noMultiLvlLbl val="0"/>
      </c:catAx>
      <c:valAx>
        <c:axId val="-370424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Probability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70425200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300279942157"/>
          <c:y val="0.0683566637503645"/>
          <c:w val="0.620907193034779"/>
          <c:h val="0.67344101719676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'Sheet1 (2)'!$A$2:$A$4</c:f>
              <c:strCache>
                <c:ptCount val="3"/>
                <c:pt idx="0">
                  <c:v>no</c:v>
                </c:pt>
                <c:pt idx="1">
                  <c:v>yes</c:v>
                </c:pt>
                <c:pt idx="2">
                  <c:v>. . . </c:v>
                </c:pt>
              </c:strCache>
            </c:strRef>
          </c:cat>
          <c:val>
            <c:numRef>
              <c:f>'Sheet1 (2)'!$B$2:$B$4</c:f>
              <c:numCache>
                <c:formatCode>General</c:formatCode>
                <c:ptCount val="3"/>
                <c:pt idx="0">
                  <c:v>0.824</c:v>
                </c:pt>
                <c:pt idx="1">
                  <c:v>0.175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overlap val="-27"/>
        <c:axId val="-372725968"/>
        <c:axId val="-372723648"/>
      </c:barChart>
      <c:catAx>
        <c:axId val="-372725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72723648"/>
        <c:crosses val="autoZero"/>
        <c:auto val="1"/>
        <c:lblAlgn val="ctr"/>
        <c:lblOffset val="100"/>
        <c:noMultiLvlLbl val="0"/>
      </c:catAx>
      <c:valAx>
        <c:axId val="-37272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Probability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7272596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300279942157"/>
          <c:y val="0.0683566637503645"/>
          <c:w val="0.620907193034779"/>
          <c:h val="0.67344101719676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'Sheet1 (2)'!$A$2:$A$4</c:f>
              <c:strCache>
                <c:ptCount val="3"/>
                <c:pt idx="0">
                  <c:v>no</c:v>
                </c:pt>
                <c:pt idx="1">
                  <c:v>yes</c:v>
                </c:pt>
                <c:pt idx="2">
                  <c:v>. . . </c:v>
                </c:pt>
              </c:strCache>
            </c:strRef>
          </c:cat>
          <c:val>
            <c:numRef>
              <c:f>'Sheet1 (2)'!$B$2:$B$4</c:f>
              <c:numCache>
                <c:formatCode>General</c:formatCode>
                <c:ptCount val="3"/>
                <c:pt idx="0">
                  <c:v>0.824</c:v>
                </c:pt>
                <c:pt idx="1">
                  <c:v>0.175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overlap val="-27"/>
        <c:axId val="-389044368"/>
        <c:axId val="-389055328"/>
      </c:barChart>
      <c:catAx>
        <c:axId val="-389044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89055328"/>
        <c:crosses val="autoZero"/>
        <c:auto val="1"/>
        <c:lblAlgn val="ctr"/>
        <c:lblOffset val="100"/>
        <c:noMultiLvlLbl val="0"/>
      </c:catAx>
      <c:valAx>
        <c:axId val="-389055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Probability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8904436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300279942157"/>
          <c:y val="0.0683566637503645"/>
          <c:w val="0.620907193034779"/>
          <c:h val="0.67344101719676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'Sheet1 (2)'!$A$2:$A$4</c:f>
              <c:strCache>
                <c:ptCount val="3"/>
                <c:pt idx="0">
                  <c:v>no</c:v>
                </c:pt>
                <c:pt idx="1">
                  <c:v>yes</c:v>
                </c:pt>
                <c:pt idx="2">
                  <c:v>. . . </c:v>
                </c:pt>
              </c:strCache>
            </c:strRef>
          </c:cat>
          <c:val>
            <c:numRef>
              <c:f>'Sheet1 (2)'!$B$2:$B$4</c:f>
              <c:numCache>
                <c:formatCode>General</c:formatCode>
                <c:ptCount val="3"/>
                <c:pt idx="0">
                  <c:v>0.824</c:v>
                </c:pt>
                <c:pt idx="1">
                  <c:v>0.175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overlap val="-27"/>
        <c:axId val="-370314224"/>
        <c:axId val="-370311472"/>
      </c:barChart>
      <c:catAx>
        <c:axId val="-37031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70311472"/>
        <c:crosses val="autoZero"/>
        <c:auto val="1"/>
        <c:lblAlgn val="ctr"/>
        <c:lblOffset val="100"/>
        <c:noMultiLvlLbl val="0"/>
      </c:catAx>
      <c:valAx>
        <c:axId val="-37031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Probability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70314224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300279942157"/>
          <c:y val="0.0683566637503645"/>
          <c:w val="0.620907193034779"/>
          <c:h val="0.67344101719676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'Sheet1 (2)'!$A$2:$A$4</c:f>
              <c:strCache>
                <c:ptCount val="3"/>
                <c:pt idx="0">
                  <c:v>no</c:v>
                </c:pt>
                <c:pt idx="1">
                  <c:v>yes</c:v>
                </c:pt>
                <c:pt idx="2">
                  <c:v>. . . </c:v>
                </c:pt>
              </c:strCache>
            </c:strRef>
          </c:cat>
          <c:val>
            <c:numRef>
              <c:f>'Sheet1 (2)'!$B$2:$B$4</c:f>
              <c:numCache>
                <c:formatCode>General</c:formatCode>
                <c:ptCount val="3"/>
                <c:pt idx="0">
                  <c:v>0.824</c:v>
                </c:pt>
                <c:pt idx="1">
                  <c:v>0.175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overlap val="-27"/>
        <c:axId val="-372521824"/>
        <c:axId val="-372520048"/>
      </c:barChart>
      <c:catAx>
        <c:axId val="-372521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72520048"/>
        <c:crosses val="autoZero"/>
        <c:auto val="1"/>
        <c:lblAlgn val="ctr"/>
        <c:lblOffset val="100"/>
        <c:noMultiLvlLbl val="0"/>
      </c:catAx>
      <c:valAx>
        <c:axId val="-372520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Probability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72521824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300279942157"/>
          <c:y val="0.0683566637503645"/>
          <c:w val="0.620907193034779"/>
          <c:h val="0.67344101719676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'Sheet1 (2)'!$A$2:$A$4</c:f>
              <c:strCache>
                <c:ptCount val="3"/>
                <c:pt idx="0">
                  <c:v>no</c:v>
                </c:pt>
                <c:pt idx="1">
                  <c:v>yes</c:v>
                </c:pt>
                <c:pt idx="2">
                  <c:v>. . . </c:v>
                </c:pt>
              </c:strCache>
            </c:strRef>
          </c:cat>
          <c:val>
            <c:numRef>
              <c:f>'Sheet1 (2)'!$B$2:$B$4</c:f>
              <c:numCache>
                <c:formatCode>General</c:formatCode>
                <c:ptCount val="3"/>
                <c:pt idx="0">
                  <c:v>0.824</c:v>
                </c:pt>
                <c:pt idx="1">
                  <c:v>0.175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overlap val="-27"/>
        <c:axId val="-389232144"/>
        <c:axId val="-389230096"/>
      </c:barChart>
      <c:catAx>
        <c:axId val="-38923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89230096"/>
        <c:crosses val="autoZero"/>
        <c:auto val="1"/>
        <c:lblAlgn val="ctr"/>
        <c:lblOffset val="100"/>
        <c:noMultiLvlLbl val="0"/>
      </c:catAx>
      <c:valAx>
        <c:axId val="-38923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Probability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89232144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300279942157"/>
          <c:y val="0.0683566637503645"/>
          <c:w val="0.620907193034779"/>
          <c:h val="0.67344101719676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'Sheet1 (2)'!$A$2:$A$4</c:f>
              <c:strCache>
                <c:ptCount val="3"/>
                <c:pt idx="0">
                  <c:v>no</c:v>
                </c:pt>
                <c:pt idx="1">
                  <c:v>yes</c:v>
                </c:pt>
                <c:pt idx="2">
                  <c:v>. . . </c:v>
                </c:pt>
              </c:strCache>
            </c:strRef>
          </c:cat>
          <c:val>
            <c:numRef>
              <c:f>'Sheet1 (2)'!$B$2:$B$4</c:f>
              <c:numCache>
                <c:formatCode>General</c:formatCode>
                <c:ptCount val="3"/>
                <c:pt idx="0">
                  <c:v>0.824</c:v>
                </c:pt>
                <c:pt idx="1">
                  <c:v>0.175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overlap val="-27"/>
        <c:axId val="-389285472"/>
        <c:axId val="-389295632"/>
      </c:barChart>
      <c:catAx>
        <c:axId val="-38928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89295632"/>
        <c:crosses val="autoZero"/>
        <c:auto val="1"/>
        <c:lblAlgn val="ctr"/>
        <c:lblOffset val="100"/>
        <c:noMultiLvlLbl val="0"/>
      </c:catAx>
      <c:valAx>
        <c:axId val="-389295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Probability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89285472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1262501278249"/>
          <c:y val="0.0266847720423836"/>
          <c:w val="0.841437502130416"/>
          <c:h val="0.713069894041023"/>
        </c:manualLayout>
      </c:layout>
      <c:barChart>
        <c:barDir val="col"/>
        <c:grouping val="clustered"/>
        <c:varyColors val="1"/>
        <c:ser>
          <c:idx val="0"/>
          <c:order val="0"/>
          <c:spPr>
            <a:solidFill>
              <a:srgbClr val="3366CC"/>
            </a:solidFill>
          </c:spPr>
          <c:invertIfNegative val="1"/>
          <c:cat>
            <c:strRef>
              <c:f>Sheet5!$B$2:$B$9</c:f>
              <c:strCache>
                <c:ptCount val="8"/>
                <c:pt idx="0">
                  <c:v>Nouns</c:v>
                </c:pt>
                <c:pt idx="1">
                  <c:v>Verbs</c:v>
                </c:pt>
                <c:pt idx="2">
                  <c:v>Determiners</c:v>
                </c:pt>
                <c:pt idx="3">
                  <c:v>?</c:v>
                </c:pt>
                <c:pt idx="4">
                  <c:v>Wh-words</c:v>
                </c:pt>
                <c:pt idx="5">
                  <c:v>Prepositions</c:v>
                </c:pt>
                <c:pt idx="6">
                  <c:v>Adjectives</c:v>
                </c:pt>
                <c:pt idx="7">
                  <c:v>Pronouns</c:v>
                </c:pt>
              </c:strCache>
            </c:strRef>
          </c:cat>
          <c:val>
            <c:numRef>
              <c:f>Sheet5!$F$2:$F$9</c:f>
              <c:numCache>
                <c:formatCode>General</c:formatCode>
                <c:ptCount val="8"/>
                <c:pt idx="0">
                  <c:v>0.197047614674687</c:v>
                </c:pt>
                <c:pt idx="1">
                  <c:v>0.0705039551422636</c:v>
                </c:pt>
                <c:pt idx="2">
                  <c:v>0.0209665514444193</c:v>
                </c:pt>
                <c:pt idx="3">
                  <c:v>0.0459583782493849</c:v>
                </c:pt>
                <c:pt idx="4">
                  <c:v>0.483506306011822</c:v>
                </c:pt>
                <c:pt idx="5">
                  <c:v>0.0315588431455769</c:v>
                </c:pt>
                <c:pt idx="6">
                  <c:v>0.32663982717989</c:v>
                </c:pt>
                <c:pt idx="7">
                  <c:v>0.026899514118724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372156864"/>
        <c:axId val="-372155088"/>
      </c:barChart>
      <c:catAx>
        <c:axId val="-3721568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anchor="t" anchorCtr="1"/>
          <a:lstStyle/>
          <a:p>
            <a:pPr lvl="0">
              <a:defRPr sz="1800" baseline="0">
                <a:solidFill>
                  <a:srgbClr val="222222"/>
                </a:solidFill>
              </a:defRPr>
            </a:pPr>
            <a:endParaRPr lang="en-US"/>
          </a:p>
        </c:txPr>
        <c:crossAx val="-372155088"/>
        <c:crosses val="autoZero"/>
        <c:auto val="0"/>
        <c:lblAlgn val="ctr"/>
        <c:lblOffset val="100"/>
        <c:noMultiLvlLbl val="1"/>
      </c:catAx>
      <c:valAx>
        <c:axId val="-372155088"/>
        <c:scaling>
          <c:orientation val="minMax"/>
        </c:scaling>
        <c:delete val="0"/>
        <c:axPos val="l"/>
        <c:majorGridlines>
          <c:spPr>
            <a:ln>
              <a:solidFill>
                <a:srgbClr val="B7B7B7"/>
              </a:solidFill>
            </a:ln>
          </c:spPr>
        </c:majorGridlines>
        <c:title>
          <c:tx>
            <c:rich>
              <a:bodyPr rot="-5400000" vert="horz" anchor="ctr" anchorCtr="1"/>
              <a:lstStyle/>
              <a:p>
                <a:pPr lvl="0">
                  <a:defRPr sz="2100" i="1">
                    <a:solidFill>
                      <a:srgbClr val="222222"/>
                    </a:solidFill>
                  </a:defRPr>
                </a:pPr>
                <a:r>
                  <a:rPr lang="en-IN" sz="2000" b="0" dirty="0" err="1"/>
                  <a:t>Prob</a:t>
                </a:r>
                <a:r>
                  <a:rPr lang="en-IN" sz="2000" b="0" dirty="0"/>
                  <a:t> (word-is-most-important </a:t>
                </a:r>
                <a:r>
                  <a:rPr lang="en-IN" sz="2000" b="0" i="0" dirty="0"/>
                  <a:t>|</a:t>
                </a:r>
                <a:r>
                  <a:rPr lang="en-IN" sz="2000" b="0" dirty="0"/>
                  <a:t> </a:t>
                </a:r>
              </a:p>
              <a:p>
                <a:pPr lvl="0">
                  <a:defRPr sz="2100" i="1">
                    <a:solidFill>
                      <a:srgbClr val="222222"/>
                    </a:solidFill>
                  </a:defRPr>
                </a:pPr>
                <a:r>
                  <a:rPr lang="en-IN" sz="2000" b="0" dirty="0" smtClean="0"/>
                  <a:t>POS-tag</a:t>
                </a:r>
                <a:r>
                  <a:rPr lang="en-IN" sz="2000" b="0" dirty="0"/>
                  <a:t>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cross"/>
        <c:tickLblPos val="nextTo"/>
        <c:spPr>
          <a:ln w="47625">
            <a:noFill/>
          </a:ln>
        </c:spPr>
        <c:txPr>
          <a:bodyPr/>
          <a:lstStyle/>
          <a:p>
            <a:pPr lvl="0">
              <a:defRPr sz="1700">
                <a:solidFill>
                  <a:srgbClr val="222222"/>
                </a:solidFill>
              </a:defRPr>
            </a:pPr>
            <a:endParaRPr lang="en-US"/>
          </a:p>
        </c:txPr>
        <c:crossAx val="-372156864"/>
        <c:crosses val="autoZero"/>
        <c:crossBetween val="between"/>
      </c:valAx>
    </c:plotArea>
    <c:plotVisOnly val="1"/>
    <c:dispBlanksAs val="zero"/>
    <c:showDLblsOverMax val="1"/>
  </c:chart>
  <c:spPr>
    <a:ln w="0" cap="flat">
      <a:round/>
    </a:ln>
  </c:sp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5448F-7301-4547-8ADD-F00F3C3A3414}" type="datetimeFigureOut">
              <a:rPr lang="en-IN" smtClean="0"/>
              <a:t>19/09/18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150C-E825-41EA-B220-5D5AD8497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808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0393" rtl="0" eaLnBrk="1" latinLnBrk="0" hangingPunct="1">
      <a:defRPr sz="1707" kern="1200">
        <a:solidFill>
          <a:schemeClr val="tx1"/>
        </a:solidFill>
        <a:latin typeface="+mn-lt"/>
        <a:ea typeface="+mn-ea"/>
        <a:cs typeface="+mn-cs"/>
      </a:defRPr>
    </a:lvl1pPr>
    <a:lvl2pPr marL="650197" algn="l" defTabSz="1300393" rtl="0" eaLnBrk="1" latinLnBrk="0" hangingPunct="1">
      <a:defRPr sz="1707" kern="1200">
        <a:solidFill>
          <a:schemeClr val="tx1"/>
        </a:solidFill>
        <a:latin typeface="+mn-lt"/>
        <a:ea typeface="+mn-ea"/>
        <a:cs typeface="+mn-cs"/>
      </a:defRPr>
    </a:lvl2pPr>
    <a:lvl3pPr marL="1300393" algn="l" defTabSz="1300393" rtl="0" eaLnBrk="1" latinLnBrk="0" hangingPunct="1">
      <a:defRPr sz="1707" kern="1200">
        <a:solidFill>
          <a:schemeClr val="tx1"/>
        </a:solidFill>
        <a:latin typeface="+mn-lt"/>
        <a:ea typeface="+mn-ea"/>
        <a:cs typeface="+mn-cs"/>
      </a:defRPr>
    </a:lvl3pPr>
    <a:lvl4pPr marL="1950590" algn="l" defTabSz="1300393" rtl="0" eaLnBrk="1" latinLnBrk="0" hangingPunct="1">
      <a:defRPr sz="1707" kern="1200">
        <a:solidFill>
          <a:schemeClr val="tx1"/>
        </a:solidFill>
        <a:latin typeface="+mn-lt"/>
        <a:ea typeface="+mn-ea"/>
        <a:cs typeface="+mn-cs"/>
      </a:defRPr>
    </a:lvl4pPr>
    <a:lvl5pPr marL="2600786" algn="l" defTabSz="1300393" rtl="0" eaLnBrk="1" latinLnBrk="0" hangingPunct="1">
      <a:defRPr sz="1707" kern="1200">
        <a:solidFill>
          <a:schemeClr val="tx1"/>
        </a:solidFill>
        <a:latin typeface="+mn-lt"/>
        <a:ea typeface="+mn-ea"/>
        <a:cs typeface="+mn-cs"/>
      </a:defRPr>
    </a:lvl5pPr>
    <a:lvl6pPr marL="3250983" algn="l" defTabSz="1300393" rtl="0" eaLnBrk="1" latinLnBrk="0" hangingPunct="1">
      <a:defRPr sz="1707" kern="1200">
        <a:solidFill>
          <a:schemeClr val="tx1"/>
        </a:solidFill>
        <a:latin typeface="+mn-lt"/>
        <a:ea typeface="+mn-ea"/>
        <a:cs typeface="+mn-cs"/>
      </a:defRPr>
    </a:lvl6pPr>
    <a:lvl7pPr marL="3901180" algn="l" defTabSz="1300393" rtl="0" eaLnBrk="1" latinLnBrk="0" hangingPunct="1">
      <a:defRPr sz="1707" kern="1200">
        <a:solidFill>
          <a:schemeClr val="tx1"/>
        </a:solidFill>
        <a:latin typeface="+mn-lt"/>
        <a:ea typeface="+mn-ea"/>
        <a:cs typeface="+mn-cs"/>
      </a:defRPr>
    </a:lvl7pPr>
    <a:lvl8pPr marL="4551376" algn="l" defTabSz="1300393" rtl="0" eaLnBrk="1" latinLnBrk="0" hangingPunct="1">
      <a:defRPr sz="1707" kern="1200">
        <a:solidFill>
          <a:schemeClr val="tx1"/>
        </a:solidFill>
        <a:latin typeface="+mn-lt"/>
        <a:ea typeface="+mn-ea"/>
        <a:cs typeface="+mn-cs"/>
      </a:defRPr>
    </a:lvl8pPr>
    <a:lvl9pPr marL="5201573" algn="l" defTabSz="1300393" rtl="0" eaLnBrk="1" latinLnBrk="0" hangingPunct="1">
      <a:defRPr sz="17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90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14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444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714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737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535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355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762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752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206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97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961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680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244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62823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36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100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9724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0184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2511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1472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410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822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0814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04793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582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1778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61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607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013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1933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192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122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6150C-E825-41EA-B220-5D5AD84979FA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458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3" y="635001"/>
            <a:ext cx="9778999" cy="59181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2" y="6718301"/>
            <a:ext cx="10464801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2" y="8191501"/>
            <a:ext cx="10464801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577" algn="ctr">
              <a:spcBef>
                <a:spcPts val="0"/>
              </a:spcBef>
              <a:buSzTx/>
              <a:buNone/>
              <a:defRPr sz="3200"/>
            </a:lvl2pPr>
            <a:lvl3pPr marL="0" indent="457152" algn="ctr">
              <a:spcBef>
                <a:spcPts val="0"/>
              </a:spcBef>
              <a:buSzTx/>
              <a:buNone/>
              <a:defRPr sz="3200"/>
            </a:lvl3pPr>
            <a:lvl4pPr marL="0" indent="685729" algn="ctr">
              <a:spcBef>
                <a:spcPts val="0"/>
              </a:spcBef>
              <a:buSzTx/>
              <a:buNone/>
              <a:defRPr sz="3200"/>
            </a:lvl4pPr>
            <a:lvl5pPr marL="0" indent="914307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800" y="9245602"/>
            <a:ext cx="384721" cy="37971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7480814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1596249"/>
            <a:ext cx="11054080" cy="3395698"/>
          </a:xfrm>
        </p:spPr>
        <p:txBody>
          <a:bodyPr anchor="b"/>
          <a:lstStyle>
            <a:lvl1pPr algn="ctr">
              <a:defRPr sz="85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5DEC0-444A-419F-82E7-42311CDB39D5}" type="datetime1">
              <a:rPr lang="en-IN" smtClean="0"/>
              <a:t>19/09/18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9672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1B9B-35F2-44EE-BEEF-A0808D198ADB}" type="datetime1">
              <a:rPr lang="en-IN" smtClean="0"/>
              <a:t>19/09/18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998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9"/>
            <a:ext cx="11216640" cy="4057226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9"/>
            <a:ext cx="11216640" cy="2133599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/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666A8-0E18-4502-BF93-A843C5FC5CEA}" type="datetime1">
              <a:rPr lang="en-IN" smtClean="0"/>
              <a:t>19/09/18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878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3045E-42A7-41CF-919D-A46F81438CBD}" type="datetime1">
              <a:rPr lang="en-IN" smtClean="0"/>
              <a:t>19/09/18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7240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519291"/>
            <a:ext cx="11216640" cy="188524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1" y="2390987"/>
            <a:ext cx="5528734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1" y="3562773"/>
            <a:ext cx="5528734" cy="5240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D96F1-C764-48F6-9143-8EEC1E3A7442}" type="datetime1">
              <a:rPr lang="en-IN" smtClean="0"/>
              <a:t>19/09/18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791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B6587-C6DB-4E57-86CC-AB5DD73BF46F}" type="datetime1">
              <a:rPr lang="en-IN" smtClean="0"/>
              <a:t>19/09/18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4737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68FEB-27C3-492D-8C9B-6737C1D5F3D6}" type="datetime1">
              <a:rPr lang="en-IN" smtClean="0"/>
              <a:t>19/09/18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88357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40"/>
            <a:ext cx="6583680" cy="6931378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9E9E-6320-47FE-9FD1-0DD8FD7A11AC}" type="datetime1">
              <a:rPr lang="en-IN" smtClean="0"/>
              <a:t>19/09/18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7625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28734" y="1404340"/>
            <a:ext cx="6583680" cy="6931378"/>
          </a:xfrm>
        </p:spPr>
        <p:txBody>
          <a:bodyPr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488F-6697-416E-B9F4-055319864495}" type="datetime1">
              <a:rPr lang="en-IN" smtClean="0"/>
              <a:t>19/09/18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3565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9E0C-1FB7-47FC-9DAC-0DB9AB4C3FD4}" type="datetime1">
              <a:rPr lang="en-IN" smtClean="0"/>
              <a:t>19/09/18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908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2" y="3225801"/>
            <a:ext cx="10464801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281853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1" y="519289"/>
            <a:ext cx="2804160" cy="8265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1" y="519289"/>
            <a:ext cx="8249920" cy="82657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2B44B-1E06-4A96-BBE1-684FDBD6151C}" type="datetime1">
              <a:rPr lang="en-IN" smtClean="0"/>
              <a:t>19/09/18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3731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1" y="634999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2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577" algn="ctr">
              <a:spcBef>
                <a:spcPts val="0"/>
              </a:spcBef>
              <a:buSzTx/>
              <a:buNone/>
              <a:defRPr sz="3200"/>
            </a:lvl2pPr>
            <a:lvl3pPr marL="0" indent="457152" algn="ctr">
              <a:spcBef>
                <a:spcPts val="0"/>
              </a:spcBef>
              <a:buSzTx/>
              <a:buNone/>
              <a:defRPr sz="3200"/>
            </a:lvl3pPr>
            <a:lvl4pPr marL="0" indent="685729" algn="ctr">
              <a:spcBef>
                <a:spcPts val="0"/>
              </a:spcBef>
              <a:buSzTx/>
              <a:buNone/>
              <a:defRPr sz="3200"/>
            </a:lvl4pPr>
            <a:lvl5pPr marL="0" indent="914307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14594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401071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1" y="2603502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2"/>
            <a:ext cx="5334000" cy="6286500"/>
          </a:xfrm>
          <a:prstGeom prst="rect">
            <a:avLst/>
          </a:prstGeom>
        </p:spPr>
        <p:txBody>
          <a:bodyPr/>
          <a:lstStyle>
            <a:lvl1pPr marL="342864" indent="-342864">
              <a:spcBef>
                <a:spcPts val="3200"/>
              </a:spcBef>
              <a:defRPr sz="2800"/>
            </a:lvl1pPr>
            <a:lvl2pPr marL="685729" indent="-342864">
              <a:spcBef>
                <a:spcPts val="3200"/>
              </a:spcBef>
              <a:defRPr sz="2800"/>
            </a:lvl2pPr>
            <a:lvl3pPr marL="1028595" indent="-342864">
              <a:spcBef>
                <a:spcPts val="3200"/>
              </a:spcBef>
              <a:defRPr sz="2800"/>
            </a:lvl3pPr>
            <a:lvl4pPr marL="1371460" indent="-342864">
              <a:spcBef>
                <a:spcPts val="3200"/>
              </a:spcBef>
              <a:defRPr sz="2800"/>
            </a:lvl4pPr>
            <a:lvl5pPr marL="1714324" indent="-342864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51343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1" y="1270002"/>
            <a:ext cx="11099800" cy="7213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790675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1" y="5092701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9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289307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2" y="6362703"/>
            <a:ext cx="10464801" cy="47179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399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2" y="4266418"/>
            <a:ext cx="10464801" cy="68736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657725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040496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1" y="444502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6303690" y="9251953"/>
            <a:ext cx="384721" cy="37971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1"/>
            </a:lvl1pPr>
          </a:lstStyle>
          <a:p>
            <a:pPr algn="ctr" defTabSz="584140" hangingPunct="0"/>
            <a:fld id="{86CB4B4D-7CA3-9044-876B-883B54F8677D}" type="slidenum">
              <a:rPr lang="en-IN" kern="0" smtClean="0">
                <a:solidFill>
                  <a:srgbClr val="000000"/>
                </a:solidFill>
                <a:sym typeface="Helvetica Light"/>
              </a:rPr>
              <a:pPr algn="ctr" defTabSz="584140" hangingPunct="0"/>
              <a:t>‹#›</a:t>
            </a:fld>
            <a:endParaRPr lang="en-IN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952501" y="2603502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0495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</p:sldLayoutIdLst>
  <p:transition spd="med"/>
  <p:txStyles>
    <p:titleStyle>
      <a:lvl1pPr marL="0" marR="0" indent="0" algn="ctr" defTabSz="5841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77" algn="ctr" defTabSz="5841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152" algn="ctr" defTabSz="5841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729" algn="ctr" defTabSz="5841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307" algn="ctr" defTabSz="5841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883" algn="ctr" defTabSz="5841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460" algn="ctr" defTabSz="5841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038" algn="ctr" defTabSz="5841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612" algn="ctr" defTabSz="5841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455" marR="0" indent="-444455" algn="l" defTabSz="58414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8909" marR="0" indent="-444455" algn="l" defTabSz="58414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364" marR="0" indent="-444455" algn="l" defTabSz="58414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7818" marR="0" indent="-444455" algn="l" defTabSz="58414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273" marR="0" indent="-444455" algn="l" defTabSz="58414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6727" marR="0" indent="-444455" algn="l" defTabSz="58414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182" marR="0" indent="-444455" algn="l" defTabSz="58414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5637" marR="0" indent="-444455" algn="l" defTabSz="58414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091" marR="0" indent="-444455" algn="l" defTabSz="58414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1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77" algn="ctr" defTabSz="5841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152" algn="ctr" defTabSz="5841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729" algn="ctr" defTabSz="5841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307" algn="ctr" defTabSz="5841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883" algn="ctr" defTabSz="5841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460" algn="ctr" defTabSz="5841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038" algn="ctr" defTabSz="5841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612" algn="ctr" defTabSz="5841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080" y="519291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" y="9040144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EBC2C-3E63-4DAA-A4D6-C96FCE5579C7}" type="datetime1">
              <a:rPr lang="en-IN" smtClean="0"/>
              <a:t>19/09/18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7840" y="9040144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4640" y="9040144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05A14-F2E9-4A35-8909-B84B0A998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041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+mn-lt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em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jpeg"/><Relationship Id="rId7" Type="http://schemas.openxmlformats.org/officeDocument/2006/relationships/image" Target="../media/image21.jpe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chart" Target="../charts/chart4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chart" Target="../charts/chart5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chart" Target="../charts/chart6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chart" Target="../charts/chart7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5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lp.ece.vt.edu/masked_ques_vis/index.html#img327" TargetMode="Externa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chart" Target="../charts/char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loudcv.org/vqa/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15199"/>
            <a:ext cx="13004800" cy="33956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Towards Transparent </a:t>
            </a:r>
            <a:br>
              <a:rPr lang="en-US" dirty="0" smtClean="0"/>
            </a:br>
            <a:r>
              <a:rPr lang="en-US" dirty="0" smtClean="0"/>
              <a:t>Visual Question Answering Systems</a:t>
            </a:r>
            <a:endParaRPr lang="en-IN" dirty="0"/>
          </a:p>
        </p:txBody>
      </p:sp>
      <p:grpSp>
        <p:nvGrpSpPr>
          <p:cNvPr id="8" name="Group 7"/>
          <p:cNvGrpSpPr/>
          <p:nvPr/>
        </p:nvGrpSpPr>
        <p:grpSpPr>
          <a:xfrm>
            <a:off x="6317935" y="5753100"/>
            <a:ext cx="6464615" cy="2471118"/>
            <a:chOff x="6317935" y="5753100"/>
            <a:chExt cx="6464615" cy="2471118"/>
          </a:xfrm>
        </p:grpSpPr>
        <p:pic>
          <p:nvPicPr>
            <p:cNvPr id="3" name="COCO_train2014_000000152309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17935" y="5791200"/>
              <a:ext cx="2343150" cy="234315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" name="teaser (1) (3)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149548" y="5753100"/>
              <a:ext cx="2633002" cy="247111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" name="Shape 139"/>
            <p:cNvSpPr/>
            <p:nvPr/>
          </p:nvSpPr>
          <p:spPr>
            <a:xfrm>
              <a:off x="8705850" y="6169447"/>
              <a:ext cx="1524001" cy="59503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>
              <a:spAutoFit/>
            </a:bodyPr>
            <a:lstStyle>
              <a:lvl1pPr>
                <a:defRPr>
                  <a:latin typeface="Roboto Regular"/>
                  <a:ea typeface="Roboto Regular"/>
                  <a:cs typeface="Roboto Regular"/>
                  <a:sym typeface="Roboto Regular"/>
                </a:defRPr>
              </a:lvl1pPr>
            </a:lstStyle>
            <a:p>
              <a:pPr algn="ctr"/>
              <a:r>
                <a:rPr sz="1600" dirty="0"/>
                <a:t>Which game is being played?</a:t>
              </a:r>
            </a:p>
          </p:txBody>
        </p:sp>
        <p:sp>
          <p:nvSpPr>
            <p:cNvPr id="6" name="Shape 140"/>
            <p:cNvSpPr/>
            <p:nvPr/>
          </p:nvSpPr>
          <p:spPr>
            <a:xfrm>
              <a:off x="8801099" y="7315200"/>
              <a:ext cx="1352551" cy="6096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>
              <a:spAutoFit/>
            </a:bodyPr>
            <a:lstStyle>
              <a:lvl1pPr>
                <a:defRPr>
                  <a:latin typeface="Roboto Regular"/>
                  <a:ea typeface="Roboto Regular"/>
                  <a:cs typeface="Roboto Regular"/>
                  <a:sym typeface="Roboto Regular"/>
                </a:defRPr>
              </a:lvl1pPr>
            </a:lstStyle>
            <a:p>
              <a:pPr algn="ctr"/>
              <a:r>
                <a:rPr sz="1600" dirty="0"/>
                <a:t>What type is the surface?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83" y="5788715"/>
            <a:ext cx="5369741" cy="236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2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sion.ece.vt.edu/mscoco/images/val2014/COCO_val2014_0000001057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796" y="984650"/>
            <a:ext cx="7894423" cy="340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10</a:t>
            </a:fld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2128058" y="4743062"/>
            <a:ext cx="8039330" cy="639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7647">
              <a:defRPr/>
            </a:pPr>
            <a:r>
              <a:rPr lang="en-US" sz="3556" kern="0" dirty="0">
                <a:solidFill>
                  <a:srgbClr val="0070C0"/>
                </a:solidFill>
              </a:rPr>
              <a:t>Question</a:t>
            </a:r>
            <a:r>
              <a:rPr lang="en-US" sz="3556" kern="0" dirty="0">
                <a:solidFill>
                  <a:prstClr val="black"/>
                </a:solidFill>
              </a:rPr>
              <a:t> : How many birds are in the sky?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67468" y="5236310"/>
            <a:ext cx="8019627" cy="639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7647">
              <a:defRPr/>
            </a:pPr>
            <a:r>
              <a:rPr lang="en-US" sz="3556" kern="0" dirty="0">
                <a:solidFill>
                  <a:srgbClr val="00B050"/>
                </a:solidFill>
              </a:rPr>
              <a:t>Predicted Answer </a:t>
            </a:r>
            <a:r>
              <a:rPr lang="en-US" sz="3556" kern="0" dirty="0">
                <a:solidFill>
                  <a:prstClr val="black"/>
                </a:solidFill>
              </a:rPr>
              <a:t>: 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27850" y="4768429"/>
            <a:ext cx="985213" cy="55171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3641"/>
          </a:p>
        </p:txBody>
      </p:sp>
    </p:spTree>
    <p:extLst>
      <p:ext uri="{BB962C8B-B14F-4D97-AF65-F5344CB8AC3E}">
        <p14:creationId xmlns:p14="http://schemas.microsoft.com/office/powerpoint/2010/main" val="19667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11</a:t>
            </a:fld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2437696" y="6559604"/>
            <a:ext cx="8039330" cy="1186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7647">
              <a:defRPr/>
            </a:pPr>
            <a:r>
              <a:rPr lang="en-US" sz="3556" kern="0" dirty="0">
                <a:solidFill>
                  <a:srgbClr val="0070C0"/>
                </a:solidFill>
              </a:rPr>
              <a:t>Question</a:t>
            </a:r>
            <a:r>
              <a:rPr lang="en-US" sz="3556" kern="0" dirty="0">
                <a:solidFill>
                  <a:prstClr val="black"/>
                </a:solidFill>
              </a:rPr>
              <a:t> : </a:t>
            </a:r>
            <a:r>
              <a:rPr lang="en-US" sz="3556" dirty="0"/>
              <a:t>What kind of bird is perched on the sill?</a:t>
            </a:r>
            <a:endParaRPr lang="en-US" sz="3556" kern="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6462" y="7672130"/>
            <a:ext cx="8019627" cy="639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7647">
              <a:defRPr/>
            </a:pPr>
            <a:r>
              <a:rPr lang="en-US" sz="3556" kern="0" dirty="0">
                <a:solidFill>
                  <a:srgbClr val="00B050"/>
                </a:solidFill>
              </a:rPr>
              <a:t>Predicted Answer </a:t>
            </a:r>
            <a:r>
              <a:rPr lang="en-US" sz="3556" kern="0" dirty="0">
                <a:solidFill>
                  <a:prstClr val="black"/>
                </a:solidFill>
              </a:rPr>
              <a:t>: parrot</a:t>
            </a:r>
          </a:p>
        </p:txBody>
      </p:sp>
      <p:pic>
        <p:nvPicPr>
          <p:cNvPr id="1026" name="Picture 2" descr="https://vision.ece.vt.edu/mscoco/images/val2014/COCO_val2014_0000004642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74" y="979129"/>
            <a:ext cx="7301653" cy="522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971812" y="3581481"/>
            <a:ext cx="1766814" cy="1228231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3641"/>
          </a:p>
        </p:txBody>
      </p:sp>
      <p:sp>
        <p:nvSpPr>
          <p:cNvPr id="10" name="Rectangle 9"/>
          <p:cNvSpPr/>
          <p:nvPr/>
        </p:nvSpPr>
        <p:spPr>
          <a:xfrm flipV="1">
            <a:off x="6853326" y="1011486"/>
            <a:ext cx="3096381" cy="3529873"/>
          </a:xfrm>
          <a:prstGeom prst="rect">
            <a:avLst/>
          </a:prstGeom>
          <a:noFill/>
          <a:ln w="889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3641"/>
          </a:p>
        </p:txBody>
      </p:sp>
    </p:spTree>
    <p:extLst>
      <p:ext uri="{BB962C8B-B14F-4D97-AF65-F5344CB8AC3E}">
        <p14:creationId xmlns:p14="http://schemas.microsoft.com/office/powerpoint/2010/main" val="334957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390144"/>
            <a:ext cx="11159444" cy="7424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Interpretability</a:t>
            </a:r>
            <a:endParaRPr lang="en-IN" dirty="0"/>
          </a:p>
        </p:txBody>
      </p:sp>
      <p:sp>
        <p:nvSpPr>
          <p:cNvPr id="159" name="Content Placeholder 2"/>
          <p:cNvSpPr>
            <a:spLocks noGrp="1"/>
          </p:cNvSpPr>
          <p:nvPr>
            <p:ph idx="1"/>
          </p:nvPr>
        </p:nvSpPr>
        <p:spPr>
          <a:xfrm>
            <a:off x="1562099" y="3405292"/>
            <a:ext cx="10606677" cy="4641428"/>
          </a:xfrm>
        </p:spPr>
        <p:txBody>
          <a:bodyPr>
            <a:normAutofit/>
          </a:bodyPr>
          <a:lstStyle/>
          <a:p>
            <a:r>
              <a:rPr lang="en-IN" dirty="0" smtClean="0"/>
              <a:t>What </a:t>
            </a:r>
            <a:r>
              <a:rPr lang="en-IN" dirty="0"/>
              <a:t>words in the question does the model </a:t>
            </a:r>
            <a:br>
              <a:rPr lang="en-IN" dirty="0"/>
            </a:br>
            <a:r>
              <a:rPr lang="en-IN" dirty="0" smtClean="0"/>
              <a:t>“listen to” while answering </a:t>
            </a:r>
            <a:r>
              <a:rPr lang="en-IN" dirty="0"/>
              <a:t>the question</a:t>
            </a:r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12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098" y="5019398"/>
            <a:ext cx="9782825" cy="10889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41287" y="5606622"/>
            <a:ext cx="5622760" cy="5991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063" tIns="37532" rIns="75063" bIns="375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478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294" y="6641253"/>
            <a:ext cx="10932160" cy="9753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61434" y="7177008"/>
            <a:ext cx="5417421" cy="5991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063" tIns="37532" rIns="75063" bIns="375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478"/>
          </a:p>
        </p:txBody>
      </p:sp>
    </p:spTree>
    <p:extLst>
      <p:ext uri="{BB962C8B-B14F-4D97-AF65-F5344CB8AC3E}">
        <p14:creationId xmlns:p14="http://schemas.microsoft.com/office/powerpoint/2010/main" val="317340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p"/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390144"/>
            <a:ext cx="11159444" cy="7424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Interpretability</a:t>
            </a:r>
            <a:endParaRPr lang="en-IN" dirty="0"/>
          </a:p>
        </p:txBody>
      </p:sp>
      <p:sp>
        <p:nvSpPr>
          <p:cNvPr id="159" name="Content Placeholder 2"/>
          <p:cNvSpPr>
            <a:spLocks noGrp="1"/>
          </p:cNvSpPr>
          <p:nvPr>
            <p:ph idx="1"/>
          </p:nvPr>
        </p:nvSpPr>
        <p:spPr>
          <a:xfrm>
            <a:off x="1695449" y="3405292"/>
            <a:ext cx="10473327" cy="4641428"/>
          </a:xfrm>
        </p:spPr>
        <p:txBody>
          <a:bodyPr>
            <a:normAutofit/>
          </a:bodyPr>
          <a:lstStyle/>
          <a:p>
            <a:r>
              <a:rPr lang="en-IN" dirty="0" smtClean="0"/>
              <a:t>What </a:t>
            </a:r>
            <a:r>
              <a:rPr lang="en-IN" dirty="0"/>
              <a:t>pixels in the </a:t>
            </a:r>
            <a:r>
              <a:rPr lang="en-IN" dirty="0" smtClean="0"/>
              <a:t>image does </a:t>
            </a:r>
            <a:r>
              <a:rPr lang="en-IN" dirty="0"/>
              <a:t>the model </a:t>
            </a:r>
            <a:br>
              <a:rPr lang="en-IN" dirty="0"/>
            </a:br>
            <a:r>
              <a:rPr lang="en-IN" dirty="0" smtClean="0"/>
              <a:t>“look at” while answering the question?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13</a:t>
            </a:fld>
            <a:endParaRPr lang="en-IN"/>
          </a:p>
        </p:txBody>
      </p:sp>
      <p:pic>
        <p:nvPicPr>
          <p:cNvPr id="5" name="Picture 4" descr="https://computing.ece.vt.edu/~ygoyal/Webpages/interpretability/masked_image_jpgs/46425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95" y="4809606"/>
            <a:ext cx="4237568" cy="328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26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79" y="390144"/>
            <a:ext cx="11158118" cy="741274"/>
          </a:xfrm>
        </p:spPr>
        <p:txBody>
          <a:bodyPr>
            <a:noAutofit/>
          </a:bodyPr>
          <a:lstStyle/>
          <a:p>
            <a:pPr algn="ctr"/>
            <a:r>
              <a:rPr lang="en-US" sz="5689" dirty="0"/>
              <a:t>2-Channel VQA Model </a:t>
            </a:r>
            <a:r>
              <a:rPr lang="en-US" sz="5120" dirty="0"/>
              <a:t>[Lu et al., 2015]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07840" y="9283987"/>
            <a:ext cx="4389120" cy="51928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Slide Credit: </a:t>
            </a:r>
            <a:r>
              <a:rPr lang="en-US" dirty="0" err="1" smtClean="0"/>
              <a:t>Dhruv</a:t>
            </a:r>
            <a:r>
              <a:rPr lang="en-US" dirty="0" smtClean="0"/>
              <a:t> </a:t>
            </a:r>
            <a:r>
              <a:rPr lang="en-US" dirty="0" err="1" smtClean="0"/>
              <a:t>Batra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23" name="Picture 22" descr="2007_00490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23" y="2749218"/>
            <a:ext cx="2403285" cy="18024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99" name="Group 98"/>
          <p:cNvGrpSpPr/>
          <p:nvPr/>
        </p:nvGrpSpPr>
        <p:grpSpPr>
          <a:xfrm>
            <a:off x="1192109" y="2705100"/>
            <a:ext cx="8344747" cy="2587079"/>
            <a:chOff x="838200" y="1902023"/>
            <a:chExt cx="5867400" cy="1819040"/>
          </a:xfrm>
        </p:grpSpPr>
        <p:grpSp>
          <p:nvGrpSpPr>
            <p:cNvPr id="92" name="Group 91"/>
            <p:cNvGrpSpPr/>
            <p:nvPr/>
          </p:nvGrpSpPr>
          <p:grpSpPr>
            <a:xfrm>
              <a:off x="3310521" y="2510342"/>
              <a:ext cx="1277574" cy="436917"/>
              <a:chOff x="3310521" y="2510342"/>
              <a:chExt cx="1277574" cy="436917"/>
            </a:xfrm>
          </p:grpSpPr>
          <p:sp>
            <p:nvSpPr>
              <p:cNvPr id="36" name="Rectangle 35"/>
              <p:cNvSpPr>
                <a:spLocks noChangeAspect="1"/>
              </p:cNvSpPr>
              <p:nvPr/>
            </p:nvSpPr>
            <p:spPr>
              <a:xfrm>
                <a:off x="4504871" y="2864035"/>
                <a:ext cx="83224" cy="8322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>
                <a:off x="3310521" y="2510342"/>
                <a:ext cx="124836" cy="1248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cxnSp>
            <p:nvCxnSpPr>
              <p:cNvPr id="38" name="Straight Connector 37"/>
              <p:cNvCxnSpPr>
                <a:stCxn id="37" idx="0"/>
                <a:endCxn id="36" idx="0"/>
              </p:cNvCxnSpPr>
              <p:nvPr/>
            </p:nvCxnSpPr>
            <p:spPr>
              <a:xfrm>
                <a:off x="3372939" y="2510342"/>
                <a:ext cx="1173544" cy="353693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43" idx="0"/>
                <a:endCxn id="36" idx="0"/>
              </p:cNvCxnSpPr>
              <p:nvPr/>
            </p:nvCxnSpPr>
            <p:spPr>
              <a:xfrm>
                <a:off x="3580999" y="2718402"/>
                <a:ext cx="965484" cy="145633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43" idx="2"/>
                <a:endCxn id="36" idx="2"/>
              </p:cNvCxnSpPr>
              <p:nvPr/>
            </p:nvCxnSpPr>
            <p:spPr>
              <a:xfrm>
                <a:off x="3580999" y="2843238"/>
                <a:ext cx="965484" cy="104021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>
                <a:off x="3379874" y="2579695"/>
                <a:ext cx="124836" cy="1248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42" name="Rectangle 41"/>
              <p:cNvSpPr>
                <a:spLocks noChangeAspect="1"/>
              </p:cNvSpPr>
              <p:nvPr/>
            </p:nvSpPr>
            <p:spPr>
              <a:xfrm>
                <a:off x="3449227" y="2649048"/>
                <a:ext cx="124836" cy="1248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>
                <a:off x="3518581" y="2718402"/>
                <a:ext cx="124836" cy="12483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  <a:effectLst>
                <a:glow>
                  <a:schemeClr val="tx1">
                    <a:alpha val="75000"/>
                  </a:schemeClr>
                </a:glow>
                <a:outerShdw blurRad="40000" dist="23000" dir="5400000" rotWithShape="0">
                  <a:srgbClr val="000000">
                    <a:alpha val="35000"/>
                  </a:srgbClr>
                </a:outerShdw>
                <a:softEdge rad="127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cxnSp>
            <p:nvCxnSpPr>
              <p:cNvPr id="44" name="Straight Connector 43"/>
              <p:cNvCxnSpPr>
                <a:stCxn id="42" idx="0"/>
                <a:endCxn id="36" idx="0"/>
              </p:cNvCxnSpPr>
              <p:nvPr/>
            </p:nvCxnSpPr>
            <p:spPr>
              <a:xfrm>
                <a:off x="3511645" y="2649048"/>
                <a:ext cx="1034838" cy="21498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1" idx="0"/>
                <a:endCxn id="36" idx="0"/>
              </p:cNvCxnSpPr>
              <p:nvPr/>
            </p:nvCxnSpPr>
            <p:spPr>
              <a:xfrm>
                <a:off x="3442292" y="2579695"/>
                <a:ext cx="1104191" cy="28434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3433912" y="2510342"/>
                <a:ext cx="208060" cy="209724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3312033" y="2634958"/>
                <a:ext cx="208060" cy="209724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314922" y="2512006"/>
                <a:ext cx="208060" cy="209724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206"/>
            <p:cNvGrpSpPr/>
            <p:nvPr/>
          </p:nvGrpSpPr>
          <p:grpSpPr>
            <a:xfrm>
              <a:off x="4021151" y="2265098"/>
              <a:ext cx="749014" cy="749014"/>
              <a:chOff x="8773045" y="1214694"/>
              <a:chExt cx="1645920" cy="1645920"/>
            </a:xfrm>
          </p:grpSpPr>
          <p:sp>
            <p:nvSpPr>
              <p:cNvPr id="7" name="Rectangle 6"/>
              <p:cNvSpPr>
                <a:spLocks noChangeAspect="1"/>
              </p:cNvSpPr>
              <p:nvPr/>
            </p:nvSpPr>
            <p:spPr>
              <a:xfrm>
                <a:off x="8773045" y="1214694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8925445" y="1367094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9077845" y="1519494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9230245" y="1671894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9382645" y="1824294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12" name="Rectangle 11"/>
              <p:cNvSpPr>
                <a:spLocks noChangeAspect="1"/>
              </p:cNvSpPr>
              <p:nvPr/>
            </p:nvSpPr>
            <p:spPr>
              <a:xfrm>
                <a:off x="9535045" y="1976694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13" name="Rectangle 12"/>
              <p:cNvSpPr>
                <a:spLocks noChangeAspect="1"/>
              </p:cNvSpPr>
              <p:nvPr/>
            </p:nvSpPr>
            <p:spPr>
              <a:xfrm>
                <a:off x="9687445" y="2129094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</p:grpSp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3276600" y="2327063"/>
              <a:ext cx="416119" cy="4161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41"/>
            </a:p>
          </p:txBody>
        </p:sp>
        <p:sp>
          <p:nvSpPr>
            <p:cNvPr id="15" name="Rectangle 14"/>
            <p:cNvSpPr>
              <a:spLocks noChangeAspect="1"/>
            </p:cNvSpPr>
            <p:nvPr/>
          </p:nvSpPr>
          <p:spPr>
            <a:xfrm>
              <a:off x="3345953" y="2396416"/>
              <a:ext cx="416119" cy="4161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41"/>
            </a:p>
          </p:txBody>
        </p:sp>
        <p:sp>
          <p:nvSpPr>
            <p:cNvPr id="16" name="Rectangle 15"/>
            <p:cNvSpPr>
              <a:spLocks noChangeAspect="1"/>
            </p:cNvSpPr>
            <p:nvPr/>
          </p:nvSpPr>
          <p:spPr>
            <a:xfrm>
              <a:off x="3415306" y="2465769"/>
              <a:ext cx="416119" cy="4161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41"/>
            </a:p>
          </p:txBody>
        </p:sp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3484659" y="2535122"/>
              <a:ext cx="416119" cy="4161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41"/>
            </a:p>
          </p:txBody>
        </p:sp>
        <p:grpSp>
          <p:nvGrpSpPr>
            <p:cNvPr id="18" name="Group 211"/>
            <p:cNvGrpSpPr/>
            <p:nvPr/>
          </p:nvGrpSpPr>
          <p:grpSpPr>
            <a:xfrm>
              <a:off x="2133600" y="2119003"/>
              <a:ext cx="1040298" cy="1040298"/>
              <a:chOff x="5572662" y="2317477"/>
              <a:chExt cx="2286000" cy="2286000"/>
            </a:xfrm>
          </p:grpSpPr>
          <p:sp>
            <p:nvSpPr>
              <p:cNvPr id="19" name="Rectangle 18"/>
              <p:cNvSpPr>
                <a:spLocks noChangeAspect="1"/>
              </p:cNvSpPr>
              <p:nvPr/>
            </p:nvSpPr>
            <p:spPr>
              <a:xfrm>
                <a:off x="5572662" y="2317477"/>
                <a:ext cx="18288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20" name="Rectangle 19"/>
              <p:cNvSpPr>
                <a:spLocks noChangeAspect="1"/>
              </p:cNvSpPr>
              <p:nvPr/>
            </p:nvSpPr>
            <p:spPr>
              <a:xfrm>
                <a:off x="5725062" y="2469877"/>
                <a:ext cx="18288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5877462" y="2622277"/>
                <a:ext cx="18288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22" name="Rectangle 21"/>
              <p:cNvSpPr>
                <a:spLocks noChangeAspect="1"/>
              </p:cNvSpPr>
              <p:nvPr/>
            </p:nvSpPr>
            <p:spPr>
              <a:xfrm>
                <a:off x="6029862" y="2774677"/>
                <a:ext cx="1828800" cy="18288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</p:grpSp>
        <p:cxnSp>
          <p:nvCxnSpPr>
            <p:cNvPr id="24" name="Straight Connector 23"/>
            <p:cNvCxnSpPr>
              <a:stCxn id="50" idx="0"/>
              <a:endCxn id="61" idx="2"/>
            </p:cNvCxnSpPr>
            <p:nvPr/>
          </p:nvCxnSpPr>
          <p:spPr>
            <a:xfrm>
              <a:off x="4843481" y="2346326"/>
              <a:ext cx="536371" cy="74632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56" idx="2"/>
              <a:endCxn id="65" idx="3"/>
            </p:cNvCxnSpPr>
            <p:nvPr/>
          </p:nvCxnSpPr>
          <p:spPr>
            <a:xfrm flipV="1">
              <a:off x="5259600" y="2821189"/>
              <a:ext cx="500945" cy="107704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>
              <a:spLocks noChangeAspect="1"/>
            </p:cNvSpPr>
            <p:nvPr/>
          </p:nvSpPr>
          <p:spPr>
            <a:xfrm>
              <a:off x="1464485" y="2398342"/>
              <a:ext cx="208059" cy="208059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41"/>
            </a:p>
          </p:txBody>
        </p:sp>
        <p:cxnSp>
          <p:nvCxnSpPr>
            <p:cNvPr id="27" name="Straight Connector 26"/>
            <p:cNvCxnSpPr>
              <a:stCxn id="26" idx="0"/>
              <a:endCxn id="29" idx="0"/>
            </p:cNvCxnSpPr>
            <p:nvPr/>
          </p:nvCxnSpPr>
          <p:spPr>
            <a:xfrm>
              <a:off x="1568515" y="2398342"/>
              <a:ext cx="1406337" cy="62419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6" idx="2"/>
              <a:endCxn id="29" idx="2"/>
            </p:cNvCxnSpPr>
            <p:nvPr/>
          </p:nvCxnSpPr>
          <p:spPr>
            <a:xfrm flipV="1">
              <a:off x="1568515" y="2543984"/>
              <a:ext cx="1406337" cy="62417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2933240" y="2460761"/>
              <a:ext cx="83223" cy="83223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41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464403" y="2874952"/>
              <a:ext cx="166448" cy="16644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41"/>
            </a:p>
          </p:txBody>
        </p:sp>
        <p:sp>
          <p:nvSpPr>
            <p:cNvPr id="32" name="Rectangle 31"/>
            <p:cNvSpPr>
              <a:spLocks noChangeAspect="1"/>
            </p:cNvSpPr>
            <p:nvPr/>
          </p:nvSpPr>
          <p:spPr>
            <a:xfrm>
              <a:off x="3552220" y="2801748"/>
              <a:ext cx="83223" cy="8322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41"/>
            </a:p>
          </p:txBody>
        </p:sp>
        <p:cxnSp>
          <p:nvCxnSpPr>
            <p:cNvPr id="33" name="Straight Connector 32"/>
            <p:cNvCxnSpPr>
              <a:stCxn id="31" idx="0"/>
              <a:endCxn id="32" idx="0"/>
            </p:cNvCxnSpPr>
            <p:nvPr/>
          </p:nvCxnSpPr>
          <p:spPr>
            <a:xfrm flipV="1">
              <a:off x="2547627" y="2801748"/>
              <a:ext cx="1046205" cy="73204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1" idx="2"/>
              <a:endCxn id="32" idx="2"/>
            </p:cNvCxnSpPr>
            <p:nvPr/>
          </p:nvCxnSpPr>
          <p:spPr>
            <a:xfrm flipV="1">
              <a:off x="2547627" y="2884971"/>
              <a:ext cx="1046205" cy="156429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226"/>
            <p:cNvGrpSpPr/>
            <p:nvPr/>
          </p:nvGrpSpPr>
          <p:grpSpPr>
            <a:xfrm>
              <a:off x="4760257" y="2346326"/>
              <a:ext cx="582566" cy="582567"/>
              <a:chOff x="11541722" y="1891905"/>
              <a:chExt cx="1280160" cy="1280160"/>
            </a:xfrm>
          </p:grpSpPr>
          <p:sp>
            <p:nvSpPr>
              <p:cNvPr id="50" name="Rectangle 49"/>
              <p:cNvSpPr>
                <a:spLocks noChangeAspect="1"/>
              </p:cNvSpPr>
              <p:nvPr/>
            </p:nvSpPr>
            <p:spPr>
              <a:xfrm>
                <a:off x="11541722" y="1891905"/>
                <a:ext cx="365760" cy="3657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11694122" y="2044305"/>
                <a:ext cx="365760" cy="3657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52" name="Rectangle 51"/>
              <p:cNvSpPr>
                <a:spLocks noChangeAspect="1"/>
              </p:cNvSpPr>
              <p:nvPr/>
            </p:nvSpPr>
            <p:spPr>
              <a:xfrm>
                <a:off x="11846522" y="2196705"/>
                <a:ext cx="365760" cy="3657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53" name="Rectangle 52"/>
              <p:cNvSpPr>
                <a:spLocks noChangeAspect="1"/>
              </p:cNvSpPr>
              <p:nvPr/>
            </p:nvSpPr>
            <p:spPr>
              <a:xfrm>
                <a:off x="11998922" y="2349105"/>
                <a:ext cx="365760" cy="3657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12151322" y="2501505"/>
                <a:ext cx="365760" cy="3657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>
                <a:off x="12303722" y="2653905"/>
                <a:ext cx="365760" cy="3657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12456122" y="2806305"/>
                <a:ext cx="365760" cy="3657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</p:grpSp>
        <p:sp>
          <p:nvSpPr>
            <p:cNvPr id="57" name="Rectangle 56"/>
            <p:cNvSpPr>
              <a:spLocks noChangeAspect="1"/>
            </p:cNvSpPr>
            <p:nvPr/>
          </p:nvSpPr>
          <p:spPr>
            <a:xfrm>
              <a:off x="4613736" y="2711975"/>
              <a:ext cx="124836" cy="124836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41"/>
            </a:p>
          </p:txBody>
        </p:sp>
        <p:sp>
          <p:nvSpPr>
            <p:cNvPr id="58" name="Rectangle 57"/>
            <p:cNvSpPr>
              <a:spLocks noChangeAspect="1"/>
            </p:cNvSpPr>
            <p:nvPr/>
          </p:nvSpPr>
          <p:spPr>
            <a:xfrm>
              <a:off x="5263730" y="2779017"/>
              <a:ext cx="62418" cy="6241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41"/>
            </a:p>
          </p:txBody>
        </p:sp>
        <p:cxnSp>
          <p:nvCxnSpPr>
            <p:cNvPr id="59" name="Straight Connector 58"/>
            <p:cNvCxnSpPr>
              <a:stCxn id="57" idx="2"/>
              <a:endCxn id="58" idx="2"/>
            </p:cNvCxnSpPr>
            <p:nvPr/>
          </p:nvCxnSpPr>
          <p:spPr>
            <a:xfrm>
              <a:off x="4676154" y="2836811"/>
              <a:ext cx="618785" cy="4624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7" idx="0"/>
              <a:endCxn id="58" idx="0"/>
            </p:cNvCxnSpPr>
            <p:nvPr/>
          </p:nvCxnSpPr>
          <p:spPr>
            <a:xfrm>
              <a:off x="4676154" y="2711975"/>
              <a:ext cx="618785" cy="67042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>
              <a:spLocks noChangeAspect="1"/>
            </p:cNvSpPr>
            <p:nvPr/>
          </p:nvSpPr>
          <p:spPr bwMode="auto">
            <a:xfrm>
              <a:off x="5379852" y="2373788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 bwMode="auto">
            <a:xfrm>
              <a:off x="5477011" y="2467330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 bwMode="auto">
            <a:xfrm>
              <a:off x="5566507" y="2554008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 bwMode="auto">
            <a:xfrm>
              <a:off x="5657233" y="2643505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 bwMode="auto">
            <a:xfrm>
              <a:off x="5746729" y="2740665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cxnSp>
          <p:nvCxnSpPr>
            <p:cNvPr id="66" name="Straight Connector 65"/>
            <p:cNvCxnSpPr>
              <a:stCxn id="56" idx="2"/>
              <a:endCxn id="61" idx="3"/>
            </p:cNvCxnSpPr>
            <p:nvPr/>
          </p:nvCxnSpPr>
          <p:spPr>
            <a:xfrm flipV="1">
              <a:off x="5259600" y="2454312"/>
              <a:ext cx="134068" cy="474581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0" idx="0"/>
              <a:endCxn id="65" idx="2"/>
            </p:cNvCxnSpPr>
            <p:nvPr/>
          </p:nvCxnSpPr>
          <p:spPr>
            <a:xfrm>
              <a:off x="4843481" y="2346326"/>
              <a:ext cx="903248" cy="441509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>
              <a:spLocks noChangeAspect="1"/>
            </p:cNvSpPr>
            <p:nvPr/>
          </p:nvSpPr>
          <p:spPr bwMode="auto">
            <a:xfrm>
              <a:off x="5867400" y="2378630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 bwMode="auto">
            <a:xfrm>
              <a:off x="5964559" y="2472172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 bwMode="auto">
            <a:xfrm>
              <a:off x="6054055" y="2558850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 bwMode="auto">
            <a:xfrm>
              <a:off x="6144781" y="2648347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 bwMode="auto">
            <a:xfrm>
              <a:off x="6234277" y="2745507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cxnSp>
          <p:nvCxnSpPr>
            <p:cNvPr id="73" name="Straight Connector 72"/>
            <p:cNvCxnSpPr>
              <a:stCxn id="65" idx="6"/>
              <a:endCxn id="72" idx="2"/>
            </p:cNvCxnSpPr>
            <p:nvPr/>
          </p:nvCxnSpPr>
          <p:spPr>
            <a:xfrm>
              <a:off x="5841069" y="2787835"/>
              <a:ext cx="393208" cy="4842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61" idx="6"/>
              <a:endCxn id="68" idx="2"/>
            </p:cNvCxnSpPr>
            <p:nvPr/>
          </p:nvCxnSpPr>
          <p:spPr>
            <a:xfrm>
              <a:off x="5474192" y="2420958"/>
              <a:ext cx="393208" cy="4842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61" idx="6"/>
              <a:endCxn id="72" idx="2"/>
            </p:cNvCxnSpPr>
            <p:nvPr/>
          </p:nvCxnSpPr>
          <p:spPr>
            <a:xfrm>
              <a:off x="5474192" y="2420958"/>
              <a:ext cx="760085" cy="371719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65" idx="6"/>
              <a:endCxn id="68" idx="2"/>
            </p:cNvCxnSpPr>
            <p:nvPr/>
          </p:nvCxnSpPr>
          <p:spPr>
            <a:xfrm flipV="1">
              <a:off x="5841069" y="2425800"/>
              <a:ext cx="26331" cy="362035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Left Brace 76"/>
            <p:cNvSpPr/>
            <p:nvPr/>
          </p:nvSpPr>
          <p:spPr bwMode="auto">
            <a:xfrm rot="16200000">
              <a:off x="1585889" y="2521928"/>
              <a:ext cx="104822" cy="1600200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73126" y="3409410"/>
              <a:ext cx="886135" cy="311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38" dirty="0"/>
                <a:t>Convolution Layer</a:t>
              </a:r>
              <a:br>
                <a:rPr lang="en-US" sz="1138" dirty="0"/>
              </a:br>
              <a:r>
                <a:rPr lang="en-US" sz="1138" dirty="0"/>
                <a:t>+ Non-Linearity</a:t>
              </a:r>
            </a:p>
          </p:txBody>
        </p:sp>
        <p:sp>
          <p:nvSpPr>
            <p:cNvPr id="79" name="Left Brace 78"/>
            <p:cNvSpPr/>
            <p:nvPr/>
          </p:nvSpPr>
          <p:spPr bwMode="auto">
            <a:xfrm rot="16200000">
              <a:off x="3135043" y="2864828"/>
              <a:ext cx="104822" cy="914400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819400" y="3409890"/>
              <a:ext cx="690018" cy="188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38" dirty="0"/>
                <a:t>Pooling Layer</a:t>
              </a:r>
            </a:p>
          </p:txBody>
        </p:sp>
        <p:sp>
          <p:nvSpPr>
            <p:cNvPr id="81" name="Left Brace 80"/>
            <p:cNvSpPr/>
            <p:nvPr/>
          </p:nvSpPr>
          <p:spPr bwMode="auto">
            <a:xfrm rot="16200000">
              <a:off x="4082055" y="2956268"/>
              <a:ext cx="104822" cy="731520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657600" y="3409890"/>
              <a:ext cx="886135" cy="311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38" dirty="0"/>
                <a:t>Convolution Layer</a:t>
              </a:r>
              <a:br>
                <a:rPr lang="en-US" sz="1138" dirty="0"/>
              </a:br>
              <a:r>
                <a:rPr lang="en-US" sz="1138" dirty="0"/>
                <a:t>+ Non-Linearity</a:t>
              </a:r>
            </a:p>
          </p:txBody>
        </p:sp>
        <p:sp>
          <p:nvSpPr>
            <p:cNvPr id="83" name="Left Brace 82"/>
            <p:cNvSpPr/>
            <p:nvPr/>
          </p:nvSpPr>
          <p:spPr bwMode="auto">
            <a:xfrm rot="16200000">
              <a:off x="4867188" y="3001988"/>
              <a:ext cx="104822" cy="640080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597157" y="3409890"/>
              <a:ext cx="690018" cy="188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38" dirty="0"/>
                <a:t>Pooling Layer</a:t>
              </a:r>
            </a:p>
          </p:txBody>
        </p:sp>
        <p:sp>
          <p:nvSpPr>
            <p:cNvPr id="85" name="Left Brace 84"/>
            <p:cNvSpPr/>
            <p:nvPr/>
          </p:nvSpPr>
          <p:spPr bwMode="auto">
            <a:xfrm rot="16200000">
              <a:off x="5844950" y="2819108"/>
              <a:ext cx="104822" cy="1005840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318107" y="3410522"/>
              <a:ext cx="1013498" cy="188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38" dirty="0"/>
                <a:t>Fully-Connected MLP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486840" y="1902023"/>
              <a:ext cx="1218760" cy="280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91" dirty="0"/>
                <a:t>4096-dim</a:t>
              </a: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402045" y="1950720"/>
            <a:ext cx="5086970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13" dirty="0">
                <a:solidFill>
                  <a:schemeClr val="accent1"/>
                </a:solidFill>
              </a:rPr>
              <a:t>           Embedding (</a:t>
            </a:r>
            <a:r>
              <a:rPr lang="en-US" sz="3413" dirty="0" err="1">
                <a:solidFill>
                  <a:schemeClr val="accent1"/>
                </a:solidFill>
              </a:rPr>
              <a:t>VGGNet</a:t>
            </a:r>
            <a:r>
              <a:rPr lang="en-US" sz="3413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25666" y="5954185"/>
            <a:ext cx="5213478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13" dirty="0">
                <a:solidFill>
                  <a:schemeClr val="accent2"/>
                </a:solidFill>
              </a:rPr>
              <a:t>                 Embedding (LSTM)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8344747" y="3142827"/>
            <a:ext cx="758613" cy="1300480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30048" tIns="65024" rIns="130048" bIns="65024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707"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14755" y="1950720"/>
            <a:ext cx="1275862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13" dirty="0">
                <a:solidFill>
                  <a:schemeClr val="accent1"/>
                </a:solidFill>
              </a:rPr>
              <a:t>Image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08994" y="5947835"/>
            <a:ext cx="1800365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13" dirty="0">
                <a:solidFill>
                  <a:schemeClr val="accent2"/>
                </a:solidFill>
              </a:rPr>
              <a:t>Question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122333" y="6610773"/>
            <a:ext cx="8155224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16" i="1" dirty="0"/>
              <a:t>“How   many   horses    are       in        this     image?”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408853" y="7369387"/>
            <a:ext cx="7044267" cy="1408853"/>
            <a:chOff x="990600" y="5181600"/>
            <a:chExt cx="4953000" cy="990600"/>
          </a:xfrm>
        </p:grpSpPr>
        <p:sp>
          <p:nvSpPr>
            <p:cNvPr id="115" name="Rectangle 114"/>
            <p:cNvSpPr/>
            <p:nvPr/>
          </p:nvSpPr>
          <p:spPr bwMode="auto">
            <a:xfrm>
              <a:off x="990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1752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2514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3276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4038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5562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4800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cxnSp>
          <p:nvCxnSpPr>
            <p:cNvPr id="122" name="Straight Arrow Connector 121"/>
            <p:cNvCxnSpPr>
              <a:stCxn id="115" idx="3"/>
              <a:endCxn id="116" idx="1"/>
            </p:cNvCxnSpPr>
            <p:nvPr/>
          </p:nvCxnSpPr>
          <p:spPr bwMode="auto">
            <a:xfrm>
              <a:off x="1371600" y="5676900"/>
              <a:ext cx="38100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16" idx="3"/>
              <a:endCxn id="117" idx="1"/>
            </p:cNvCxnSpPr>
            <p:nvPr/>
          </p:nvCxnSpPr>
          <p:spPr bwMode="auto">
            <a:xfrm>
              <a:off x="2133600" y="5676900"/>
              <a:ext cx="38100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17" idx="3"/>
              <a:endCxn id="118" idx="1"/>
            </p:cNvCxnSpPr>
            <p:nvPr/>
          </p:nvCxnSpPr>
          <p:spPr bwMode="auto">
            <a:xfrm>
              <a:off x="2895600" y="5676900"/>
              <a:ext cx="38100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118" idx="3"/>
              <a:endCxn id="119" idx="1"/>
            </p:cNvCxnSpPr>
            <p:nvPr/>
          </p:nvCxnSpPr>
          <p:spPr bwMode="auto">
            <a:xfrm>
              <a:off x="3657600" y="5676900"/>
              <a:ext cx="38100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9" idx="3"/>
              <a:endCxn id="121" idx="1"/>
            </p:cNvCxnSpPr>
            <p:nvPr/>
          </p:nvCxnSpPr>
          <p:spPr bwMode="auto">
            <a:xfrm>
              <a:off x="4419600" y="5676900"/>
              <a:ext cx="38100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21" idx="3"/>
              <a:endCxn id="120" idx="1"/>
            </p:cNvCxnSpPr>
            <p:nvPr/>
          </p:nvCxnSpPr>
          <p:spPr bwMode="auto">
            <a:xfrm>
              <a:off x="5181600" y="5676900"/>
              <a:ext cx="38100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8453120" y="1733973"/>
            <a:ext cx="4536902" cy="6339840"/>
            <a:chOff x="5943600" y="1219200"/>
            <a:chExt cx="3190009" cy="4457700"/>
          </a:xfrm>
        </p:grpSpPr>
        <p:sp>
          <p:nvSpPr>
            <p:cNvPr id="109" name="Right Arrow 108"/>
            <p:cNvSpPr/>
            <p:nvPr/>
          </p:nvSpPr>
          <p:spPr bwMode="auto">
            <a:xfrm rot="1011734">
              <a:off x="6485833" y="2706227"/>
              <a:ext cx="822960" cy="18288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0" name="Right Arrow 109"/>
            <p:cNvSpPr/>
            <p:nvPr/>
          </p:nvSpPr>
          <p:spPr bwMode="auto">
            <a:xfrm rot="20442843">
              <a:off x="6487431" y="3696262"/>
              <a:ext cx="822960" cy="18288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2667000"/>
              <a:ext cx="1818409" cy="1600200"/>
            </a:xfrm>
            <a:prstGeom prst="rect">
              <a:avLst/>
            </a:prstGeom>
          </p:spPr>
        </p:pic>
        <p:sp>
          <p:nvSpPr>
            <p:cNvPr id="113" name="TextBox 112"/>
            <p:cNvSpPr txBox="1"/>
            <p:nvPr/>
          </p:nvSpPr>
          <p:spPr>
            <a:xfrm>
              <a:off x="6781800" y="1219200"/>
              <a:ext cx="2104002" cy="988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44" dirty="0"/>
                <a:t>Neural Network </a:t>
              </a:r>
              <a:br>
                <a:rPr lang="en-US" sz="2844" dirty="0"/>
              </a:br>
              <a:r>
                <a:rPr lang="en-US" sz="2844" dirty="0" err="1"/>
                <a:t>Softmax</a:t>
              </a:r>
              <a:r>
                <a:rPr lang="en-US" sz="2844" dirty="0"/>
                <a:t> </a:t>
              </a:r>
              <a:br>
                <a:rPr lang="en-US" sz="2844" dirty="0"/>
              </a:br>
              <a:r>
                <a:rPr lang="en-US" sz="2844" dirty="0"/>
                <a:t>over top K answers</a:t>
              </a:r>
            </a:p>
          </p:txBody>
        </p:sp>
        <p:cxnSp>
          <p:nvCxnSpPr>
            <p:cNvPr id="128" name="Curved Connector 127"/>
            <p:cNvCxnSpPr>
              <a:stCxn id="120" idx="3"/>
            </p:cNvCxnSpPr>
            <p:nvPr/>
          </p:nvCxnSpPr>
          <p:spPr bwMode="auto">
            <a:xfrm flipV="1">
              <a:off x="5943600" y="3923607"/>
              <a:ext cx="566922" cy="1753293"/>
            </a:xfrm>
            <a:prstGeom prst="curvedConnector3">
              <a:avLst>
                <a:gd name="adj1" fmla="val 50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4" name="Footer Placeholder 3"/>
          <p:cNvSpPr txBox="1">
            <a:spLocks/>
          </p:cNvSpPr>
          <p:nvPr/>
        </p:nvSpPr>
        <p:spPr>
          <a:xfrm>
            <a:off x="-116116" y="8788768"/>
            <a:ext cx="10670905" cy="519289"/>
          </a:xfrm>
          <a:prstGeom prst="rect">
            <a:avLst/>
          </a:prstGeom>
        </p:spPr>
        <p:txBody>
          <a:bodyPr vert="horz" lIns="130048" tIns="65024" rIns="130048" bIns="6502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22" dirty="0"/>
              <a:t>[Lu et al.2015] Deeper LSTM and normalized CNN Visual Question Answering model. https://github.com/VT-vision-lab/VQA_LSTM_CNN</a:t>
            </a:r>
            <a:endParaRPr lang="en-US" sz="1422" dirty="0"/>
          </a:p>
        </p:txBody>
      </p:sp>
    </p:spTree>
    <p:extLst>
      <p:ext uri="{BB962C8B-B14F-4D97-AF65-F5344CB8AC3E}">
        <p14:creationId xmlns:p14="http://schemas.microsoft.com/office/powerpoint/2010/main" val="412702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/>
      <p:bldP spid="10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Slide Credit: </a:t>
            </a:r>
            <a:r>
              <a:rPr lang="en-US" dirty="0" err="1" smtClean="0"/>
              <a:t>Dhruv</a:t>
            </a:r>
            <a:r>
              <a:rPr lang="en-US" dirty="0" smtClean="0"/>
              <a:t> </a:t>
            </a:r>
            <a:r>
              <a:rPr lang="en-US" dirty="0" err="1" smtClean="0"/>
              <a:t>Batra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08994" y="1733973"/>
            <a:ext cx="12583733" cy="7044267"/>
            <a:chOff x="217260" y="1219200"/>
            <a:chExt cx="8916349" cy="4953000"/>
          </a:xfrm>
        </p:grpSpPr>
        <p:pic>
          <p:nvPicPr>
            <p:cNvPr id="7" name="Picture 6" descr="2007_004902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90" y="1933044"/>
              <a:ext cx="1689810" cy="126735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grpSp>
          <p:nvGrpSpPr>
            <p:cNvPr id="8" name="Group 7"/>
            <p:cNvGrpSpPr/>
            <p:nvPr/>
          </p:nvGrpSpPr>
          <p:grpSpPr>
            <a:xfrm>
              <a:off x="838200" y="1902023"/>
              <a:ext cx="5867400" cy="1819040"/>
              <a:chOff x="838200" y="1902023"/>
              <a:chExt cx="5867400" cy="1819040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3310521" y="2510342"/>
                <a:ext cx="1277574" cy="436917"/>
                <a:chOff x="3310521" y="2510342"/>
                <a:chExt cx="1277574" cy="436917"/>
              </a:xfrm>
            </p:grpSpPr>
            <p:sp>
              <p:nvSpPr>
                <p:cNvPr id="101" name="Rectangle 100"/>
                <p:cNvSpPr>
                  <a:spLocks noChangeAspect="1"/>
                </p:cNvSpPr>
                <p:nvPr/>
              </p:nvSpPr>
              <p:spPr>
                <a:xfrm>
                  <a:off x="4504871" y="2864035"/>
                  <a:ext cx="83224" cy="8322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41"/>
                </a:p>
              </p:txBody>
            </p:sp>
            <p:sp>
              <p:nvSpPr>
                <p:cNvPr id="102" name="Rectangle 101"/>
                <p:cNvSpPr>
                  <a:spLocks noChangeAspect="1"/>
                </p:cNvSpPr>
                <p:nvPr/>
              </p:nvSpPr>
              <p:spPr>
                <a:xfrm>
                  <a:off x="3310521" y="2510342"/>
                  <a:ext cx="124836" cy="1248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41"/>
                </a:p>
              </p:txBody>
            </p:sp>
            <p:cxnSp>
              <p:nvCxnSpPr>
                <p:cNvPr id="103" name="Straight Connector 102"/>
                <p:cNvCxnSpPr>
                  <a:stCxn id="102" idx="0"/>
                  <a:endCxn id="101" idx="0"/>
                </p:cNvCxnSpPr>
                <p:nvPr/>
              </p:nvCxnSpPr>
              <p:spPr>
                <a:xfrm>
                  <a:off x="3372939" y="2510342"/>
                  <a:ext cx="1173544" cy="35369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>
                  <a:stCxn id="108" idx="0"/>
                  <a:endCxn id="101" idx="0"/>
                </p:cNvCxnSpPr>
                <p:nvPr/>
              </p:nvCxnSpPr>
              <p:spPr>
                <a:xfrm>
                  <a:off x="3580999" y="2718402"/>
                  <a:ext cx="965484" cy="14563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>
                  <a:stCxn id="108" idx="2"/>
                  <a:endCxn id="101" idx="2"/>
                </p:cNvCxnSpPr>
                <p:nvPr/>
              </p:nvCxnSpPr>
              <p:spPr>
                <a:xfrm>
                  <a:off x="3580999" y="2843238"/>
                  <a:ext cx="965484" cy="10402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3379874" y="2579695"/>
                  <a:ext cx="124836" cy="12483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41"/>
                </a:p>
              </p:txBody>
            </p:sp>
            <p:sp>
              <p:nvSpPr>
                <p:cNvPr id="107" name="Rectangle 106"/>
                <p:cNvSpPr>
                  <a:spLocks noChangeAspect="1"/>
                </p:cNvSpPr>
                <p:nvPr/>
              </p:nvSpPr>
              <p:spPr>
                <a:xfrm>
                  <a:off x="3449227" y="2649048"/>
                  <a:ext cx="124836" cy="12483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41"/>
                </a:p>
              </p:txBody>
            </p:sp>
            <p:sp>
              <p:nvSpPr>
                <p:cNvPr id="108" name="Rectangle 107"/>
                <p:cNvSpPr>
                  <a:spLocks noChangeAspect="1"/>
                </p:cNvSpPr>
                <p:nvPr/>
              </p:nvSpPr>
              <p:spPr>
                <a:xfrm>
                  <a:off x="3518581" y="2718402"/>
                  <a:ext cx="124836" cy="12483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  <a:effectLst>
                  <a:glow>
                    <a:schemeClr val="tx1">
                      <a:alpha val="75000"/>
                    </a:schemeClr>
                  </a:glow>
                  <a:outerShdw blurRad="40000" dist="23000" dir="5400000" rotWithShape="0">
                    <a:srgbClr val="000000">
                      <a:alpha val="35000"/>
                    </a:srgbClr>
                  </a:outerShdw>
                  <a:softEdge rad="12700"/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41"/>
                </a:p>
              </p:txBody>
            </p:sp>
            <p:cxnSp>
              <p:nvCxnSpPr>
                <p:cNvPr id="109" name="Straight Connector 108"/>
                <p:cNvCxnSpPr>
                  <a:stCxn id="107" idx="0"/>
                  <a:endCxn id="101" idx="0"/>
                </p:cNvCxnSpPr>
                <p:nvPr/>
              </p:nvCxnSpPr>
              <p:spPr>
                <a:xfrm>
                  <a:off x="3511645" y="2649048"/>
                  <a:ext cx="1034838" cy="21498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>
                  <a:stCxn id="106" idx="0"/>
                  <a:endCxn id="101" idx="0"/>
                </p:cNvCxnSpPr>
                <p:nvPr/>
              </p:nvCxnSpPr>
              <p:spPr>
                <a:xfrm>
                  <a:off x="3442292" y="2579695"/>
                  <a:ext cx="1104191" cy="28434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3433912" y="2510342"/>
                  <a:ext cx="208060" cy="2097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3312033" y="2634958"/>
                  <a:ext cx="208060" cy="2097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3314922" y="2512006"/>
                  <a:ext cx="208060" cy="20972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206"/>
              <p:cNvGrpSpPr/>
              <p:nvPr/>
            </p:nvGrpSpPr>
            <p:grpSpPr>
              <a:xfrm>
                <a:off x="4021151" y="2265098"/>
                <a:ext cx="749014" cy="749014"/>
                <a:chOff x="8773045" y="1214694"/>
                <a:chExt cx="1645920" cy="1645920"/>
              </a:xfrm>
            </p:grpSpPr>
            <p:sp>
              <p:nvSpPr>
                <p:cNvPr id="94" name="Rectangle 93"/>
                <p:cNvSpPr>
                  <a:spLocks noChangeAspect="1"/>
                </p:cNvSpPr>
                <p:nvPr/>
              </p:nvSpPr>
              <p:spPr>
                <a:xfrm>
                  <a:off x="8773045" y="1214694"/>
                  <a:ext cx="731520" cy="7315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41"/>
                </a:p>
              </p:txBody>
            </p:sp>
            <p:sp>
              <p:nvSpPr>
                <p:cNvPr id="95" name="Rectangle 94"/>
                <p:cNvSpPr>
                  <a:spLocks noChangeAspect="1"/>
                </p:cNvSpPr>
                <p:nvPr/>
              </p:nvSpPr>
              <p:spPr>
                <a:xfrm>
                  <a:off x="8925445" y="1367094"/>
                  <a:ext cx="731520" cy="7315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41"/>
                </a:p>
              </p:txBody>
            </p:sp>
            <p:sp>
              <p:nvSpPr>
                <p:cNvPr id="96" name="Rectangle 95"/>
                <p:cNvSpPr>
                  <a:spLocks noChangeAspect="1"/>
                </p:cNvSpPr>
                <p:nvPr/>
              </p:nvSpPr>
              <p:spPr>
                <a:xfrm>
                  <a:off x="9077845" y="1519494"/>
                  <a:ext cx="731520" cy="7315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41"/>
                </a:p>
              </p:txBody>
            </p:sp>
            <p:sp>
              <p:nvSpPr>
                <p:cNvPr id="97" name="Rectangle 96"/>
                <p:cNvSpPr>
                  <a:spLocks noChangeAspect="1"/>
                </p:cNvSpPr>
                <p:nvPr/>
              </p:nvSpPr>
              <p:spPr>
                <a:xfrm>
                  <a:off x="9230245" y="1671894"/>
                  <a:ext cx="731520" cy="7315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41"/>
                </a:p>
              </p:txBody>
            </p:sp>
            <p:sp>
              <p:nvSpPr>
                <p:cNvPr id="98" name="Rectangle 97"/>
                <p:cNvSpPr>
                  <a:spLocks noChangeAspect="1"/>
                </p:cNvSpPr>
                <p:nvPr/>
              </p:nvSpPr>
              <p:spPr>
                <a:xfrm>
                  <a:off x="9382645" y="1824294"/>
                  <a:ext cx="731520" cy="7315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41"/>
                </a:p>
              </p:txBody>
            </p:sp>
            <p:sp>
              <p:nvSpPr>
                <p:cNvPr id="99" name="Rectangle 98"/>
                <p:cNvSpPr>
                  <a:spLocks noChangeAspect="1"/>
                </p:cNvSpPr>
                <p:nvPr/>
              </p:nvSpPr>
              <p:spPr>
                <a:xfrm>
                  <a:off x="9535045" y="1976694"/>
                  <a:ext cx="731520" cy="7315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41"/>
                </a:p>
              </p:txBody>
            </p:sp>
            <p:sp>
              <p:nvSpPr>
                <p:cNvPr id="100" name="Rectangle 99"/>
                <p:cNvSpPr>
                  <a:spLocks noChangeAspect="1"/>
                </p:cNvSpPr>
                <p:nvPr/>
              </p:nvSpPr>
              <p:spPr>
                <a:xfrm>
                  <a:off x="9687445" y="2129094"/>
                  <a:ext cx="731520" cy="7315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41"/>
                </a:p>
              </p:txBody>
            </p:sp>
          </p:grpSp>
          <p:sp>
            <p:nvSpPr>
              <p:cNvPr id="36" name="Rectangle 35"/>
              <p:cNvSpPr>
                <a:spLocks noChangeAspect="1"/>
              </p:cNvSpPr>
              <p:nvPr/>
            </p:nvSpPr>
            <p:spPr>
              <a:xfrm>
                <a:off x="3276600" y="2327063"/>
                <a:ext cx="416119" cy="4161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>
                <a:off x="3345953" y="2396416"/>
                <a:ext cx="416119" cy="4161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38" name="Rectangle 37"/>
              <p:cNvSpPr>
                <a:spLocks noChangeAspect="1"/>
              </p:cNvSpPr>
              <p:nvPr/>
            </p:nvSpPr>
            <p:spPr>
              <a:xfrm>
                <a:off x="3415306" y="2465769"/>
                <a:ext cx="416119" cy="4161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>
                <a:off x="3484659" y="2535122"/>
                <a:ext cx="416119" cy="4161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grpSp>
            <p:nvGrpSpPr>
              <p:cNvPr id="40" name="Group 211"/>
              <p:cNvGrpSpPr/>
              <p:nvPr/>
            </p:nvGrpSpPr>
            <p:grpSpPr>
              <a:xfrm>
                <a:off x="2133600" y="2119003"/>
                <a:ext cx="1040298" cy="1040298"/>
                <a:chOff x="5572662" y="2317477"/>
                <a:chExt cx="2286000" cy="2286000"/>
              </a:xfrm>
            </p:grpSpPr>
            <p:sp>
              <p:nvSpPr>
                <p:cNvPr id="90" name="Rectangle 89"/>
                <p:cNvSpPr>
                  <a:spLocks noChangeAspect="1"/>
                </p:cNvSpPr>
                <p:nvPr/>
              </p:nvSpPr>
              <p:spPr>
                <a:xfrm>
                  <a:off x="5572662" y="2317477"/>
                  <a:ext cx="1828800" cy="1828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41"/>
                </a:p>
              </p:txBody>
            </p:sp>
            <p:sp>
              <p:nvSpPr>
                <p:cNvPr id="91" name="Rectangle 90"/>
                <p:cNvSpPr>
                  <a:spLocks noChangeAspect="1"/>
                </p:cNvSpPr>
                <p:nvPr/>
              </p:nvSpPr>
              <p:spPr>
                <a:xfrm>
                  <a:off x="5725062" y="2469877"/>
                  <a:ext cx="1828800" cy="1828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41"/>
                </a:p>
              </p:txBody>
            </p:sp>
            <p:sp>
              <p:nvSpPr>
                <p:cNvPr id="92" name="Rectangle 91"/>
                <p:cNvSpPr>
                  <a:spLocks noChangeAspect="1"/>
                </p:cNvSpPr>
                <p:nvPr/>
              </p:nvSpPr>
              <p:spPr>
                <a:xfrm>
                  <a:off x="5877462" y="2622277"/>
                  <a:ext cx="1828800" cy="1828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41"/>
                </a:p>
              </p:txBody>
            </p:sp>
            <p:sp>
              <p:nvSpPr>
                <p:cNvPr id="93" name="Rectangle 92"/>
                <p:cNvSpPr>
                  <a:spLocks noChangeAspect="1"/>
                </p:cNvSpPr>
                <p:nvPr/>
              </p:nvSpPr>
              <p:spPr>
                <a:xfrm>
                  <a:off x="6029862" y="2774677"/>
                  <a:ext cx="1828800" cy="182880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41"/>
                </a:p>
              </p:txBody>
            </p:sp>
          </p:grpSp>
          <p:cxnSp>
            <p:nvCxnSpPr>
              <p:cNvPr id="41" name="Straight Connector 40"/>
              <p:cNvCxnSpPr>
                <a:stCxn id="83" idx="0"/>
                <a:endCxn id="56" idx="2"/>
              </p:cNvCxnSpPr>
              <p:nvPr/>
            </p:nvCxnSpPr>
            <p:spPr>
              <a:xfrm>
                <a:off x="4843481" y="2346326"/>
                <a:ext cx="536371" cy="74632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89" idx="2"/>
                <a:endCxn id="60" idx="3"/>
              </p:cNvCxnSpPr>
              <p:nvPr/>
            </p:nvCxnSpPr>
            <p:spPr>
              <a:xfrm flipV="1">
                <a:off x="5259600" y="2821189"/>
                <a:ext cx="500945" cy="107704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>
                <a:off x="1464485" y="2398342"/>
                <a:ext cx="208059" cy="208059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cxnSp>
            <p:nvCxnSpPr>
              <p:cNvPr id="44" name="Straight Connector 43"/>
              <p:cNvCxnSpPr>
                <a:stCxn id="43" idx="0"/>
                <a:endCxn id="46" idx="0"/>
              </p:cNvCxnSpPr>
              <p:nvPr/>
            </p:nvCxnSpPr>
            <p:spPr>
              <a:xfrm>
                <a:off x="1568515" y="2398342"/>
                <a:ext cx="1406337" cy="62419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3" idx="2"/>
                <a:endCxn id="46" idx="2"/>
              </p:cNvCxnSpPr>
              <p:nvPr/>
            </p:nvCxnSpPr>
            <p:spPr>
              <a:xfrm flipV="1">
                <a:off x="1568515" y="2543984"/>
                <a:ext cx="1406337" cy="62417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45"/>
              <p:cNvSpPr>
                <a:spLocks noChangeAspect="1"/>
              </p:cNvSpPr>
              <p:nvPr/>
            </p:nvSpPr>
            <p:spPr>
              <a:xfrm>
                <a:off x="2933240" y="2460761"/>
                <a:ext cx="83223" cy="83223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47" name="Rectangle 46"/>
              <p:cNvSpPr>
                <a:spLocks noChangeAspect="1"/>
              </p:cNvSpPr>
              <p:nvPr/>
            </p:nvSpPr>
            <p:spPr>
              <a:xfrm>
                <a:off x="2464403" y="2874952"/>
                <a:ext cx="166448" cy="166448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48" name="Rectangle 47"/>
              <p:cNvSpPr>
                <a:spLocks noChangeAspect="1"/>
              </p:cNvSpPr>
              <p:nvPr/>
            </p:nvSpPr>
            <p:spPr>
              <a:xfrm>
                <a:off x="3552220" y="2801748"/>
                <a:ext cx="83223" cy="8322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cxnSp>
            <p:nvCxnSpPr>
              <p:cNvPr id="49" name="Straight Connector 48"/>
              <p:cNvCxnSpPr>
                <a:stCxn id="47" idx="0"/>
                <a:endCxn id="48" idx="0"/>
              </p:cNvCxnSpPr>
              <p:nvPr/>
            </p:nvCxnSpPr>
            <p:spPr>
              <a:xfrm flipV="1">
                <a:off x="2547627" y="2801748"/>
                <a:ext cx="1046205" cy="73204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47" idx="2"/>
                <a:endCxn id="48" idx="2"/>
              </p:cNvCxnSpPr>
              <p:nvPr/>
            </p:nvCxnSpPr>
            <p:spPr>
              <a:xfrm flipV="1">
                <a:off x="2547627" y="2884971"/>
                <a:ext cx="1046205" cy="156429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226"/>
              <p:cNvGrpSpPr/>
              <p:nvPr/>
            </p:nvGrpSpPr>
            <p:grpSpPr>
              <a:xfrm>
                <a:off x="4760257" y="2346326"/>
                <a:ext cx="582566" cy="582567"/>
                <a:chOff x="11541722" y="1891905"/>
                <a:chExt cx="1280160" cy="1280160"/>
              </a:xfrm>
            </p:grpSpPr>
            <p:sp>
              <p:nvSpPr>
                <p:cNvPr id="83" name="Rectangle 82"/>
                <p:cNvSpPr>
                  <a:spLocks noChangeAspect="1"/>
                </p:cNvSpPr>
                <p:nvPr/>
              </p:nvSpPr>
              <p:spPr>
                <a:xfrm>
                  <a:off x="11541722" y="1891905"/>
                  <a:ext cx="365760" cy="36576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41"/>
                </a:p>
              </p:txBody>
            </p:sp>
            <p:sp>
              <p:nvSpPr>
                <p:cNvPr id="84" name="Rectangle 83"/>
                <p:cNvSpPr>
                  <a:spLocks noChangeAspect="1"/>
                </p:cNvSpPr>
                <p:nvPr/>
              </p:nvSpPr>
              <p:spPr>
                <a:xfrm>
                  <a:off x="11694122" y="2044305"/>
                  <a:ext cx="365760" cy="36576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41"/>
                </a:p>
              </p:txBody>
            </p:sp>
            <p:sp>
              <p:nvSpPr>
                <p:cNvPr id="85" name="Rectangle 84"/>
                <p:cNvSpPr>
                  <a:spLocks noChangeAspect="1"/>
                </p:cNvSpPr>
                <p:nvPr/>
              </p:nvSpPr>
              <p:spPr>
                <a:xfrm>
                  <a:off x="11846522" y="2196705"/>
                  <a:ext cx="365760" cy="36576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41"/>
                </a:p>
              </p:txBody>
            </p:sp>
            <p:sp>
              <p:nvSpPr>
                <p:cNvPr id="86" name="Rectangle 85"/>
                <p:cNvSpPr>
                  <a:spLocks noChangeAspect="1"/>
                </p:cNvSpPr>
                <p:nvPr/>
              </p:nvSpPr>
              <p:spPr>
                <a:xfrm>
                  <a:off x="11998922" y="2349105"/>
                  <a:ext cx="365760" cy="36576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41"/>
                </a:p>
              </p:txBody>
            </p:sp>
            <p:sp>
              <p:nvSpPr>
                <p:cNvPr id="87" name="Rectangle 86"/>
                <p:cNvSpPr>
                  <a:spLocks noChangeAspect="1"/>
                </p:cNvSpPr>
                <p:nvPr/>
              </p:nvSpPr>
              <p:spPr>
                <a:xfrm>
                  <a:off x="12151322" y="2501505"/>
                  <a:ext cx="365760" cy="36576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41"/>
                </a:p>
              </p:txBody>
            </p:sp>
            <p:sp>
              <p:nvSpPr>
                <p:cNvPr id="88" name="Rectangle 87"/>
                <p:cNvSpPr>
                  <a:spLocks noChangeAspect="1"/>
                </p:cNvSpPr>
                <p:nvPr/>
              </p:nvSpPr>
              <p:spPr>
                <a:xfrm>
                  <a:off x="12303722" y="2653905"/>
                  <a:ext cx="365760" cy="36576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41"/>
                </a:p>
              </p:txBody>
            </p:sp>
            <p:sp>
              <p:nvSpPr>
                <p:cNvPr id="89" name="Rectangle 88"/>
                <p:cNvSpPr>
                  <a:spLocks noChangeAspect="1"/>
                </p:cNvSpPr>
                <p:nvPr/>
              </p:nvSpPr>
              <p:spPr>
                <a:xfrm>
                  <a:off x="12456122" y="2806305"/>
                  <a:ext cx="365760" cy="36576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41"/>
                </a:p>
              </p:txBody>
            </p:sp>
          </p:grpSp>
          <p:sp>
            <p:nvSpPr>
              <p:cNvPr id="52" name="Rectangle 51"/>
              <p:cNvSpPr>
                <a:spLocks noChangeAspect="1"/>
              </p:cNvSpPr>
              <p:nvPr/>
            </p:nvSpPr>
            <p:spPr>
              <a:xfrm>
                <a:off x="4613736" y="2711975"/>
                <a:ext cx="124836" cy="1248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53" name="Rectangle 52"/>
              <p:cNvSpPr>
                <a:spLocks noChangeAspect="1"/>
              </p:cNvSpPr>
              <p:nvPr/>
            </p:nvSpPr>
            <p:spPr>
              <a:xfrm>
                <a:off x="5263730" y="2779017"/>
                <a:ext cx="62418" cy="624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cxnSp>
            <p:nvCxnSpPr>
              <p:cNvPr id="54" name="Straight Connector 53"/>
              <p:cNvCxnSpPr>
                <a:stCxn id="52" idx="2"/>
                <a:endCxn id="53" idx="2"/>
              </p:cNvCxnSpPr>
              <p:nvPr/>
            </p:nvCxnSpPr>
            <p:spPr>
              <a:xfrm>
                <a:off x="4676154" y="2836811"/>
                <a:ext cx="618785" cy="4624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stCxn id="52" idx="0"/>
                <a:endCxn id="53" idx="0"/>
              </p:cNvCxnSpPr>
              <p:nvPr/>
            </p:nvCxnSpPr>
            <p:spPr>
              <a:xfrm>
                <a:off x="4676154" y="2711975"/>
                <a:ext cx="618785" cy="67042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/>
              <p:cNvSpPr>
                <a:spLocks noChangeAspect="1"/>
              </p:cNvSpPr>
              <p:nvPr/>
            </p:nvSpPr>
            <p:spPr bwMode="auto">
              <a:xfrm>
                <a:off x="5379852" y="2373788"/>
                <a:ext cx="94340" cy="9434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>
                <a:glow rad="12700">
                  <a:schemeClr val="bg2">
                    <a:alpha val="75000"/>
                  </a:schemeClr>
                </a:glow>
                <a:outerShdw blurRad="50800" dist="38100" dir="2700000" algn="tl" rotWithShape="0">
                  <a:schemeClr val="bg2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130048" tIns="65024" rIns="130048" bIns="6502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endParaRPr lang="en-US" sz="1707">
                  <a:solidFill>
                    <a:schemeClr val="tx1"/>
                  </a:solidFill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 bwMode="auto">
              <a:xfrm>
                <a:off x="5477011" y="2467330"/>
                <a:ext cx="94340" cy="9434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>
                <a:glow rad="12700">
                  <a:schemeClr val="bg2">
                    <a:alpha val="75000"/>
                  </a:schemeClr>
                </a:glow>
                <a:outerShdw blurRad="50800" dist="38100" dir="2700000" algn="tl" rotWithShape="0">
                  <a:schemeClr val="bg2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130048" tIns="65024" rIns="130048" bIns="6502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endParaRPr lang="en-US" sz="1707">
                  <a:solidFill>
                    <a:schemeClr val="tx1"/>
                  </a:solidFill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 bwMode="auto">
              <a:xfrm>
                <a:off x="5566507" y="2554008"/>
                <a:ext cx="94340" cy="9434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>
                <a:glow rad="12700">
                  <a:schemeClr val="bg2">
                    <a:alpha val="75000"/>
                  </a:schemeClr>
                </a:glow>
                <a:outerShdw blurRad="50800" dist="38100" dir="2700000" algn="tl" rotWithShape="0">
                  <a:schemeClr val="bg2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130048" tIns="65024" rIns="130048" bIns="6502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endParaRPr lang="en-US" sz="1707">
                  <a:solidFill>
                    <a:schemeClr val="tx1"/>
                  </a:solidFill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59" name="Oval 58"/>
              <p:cNvSpPr>
                <a:spLocks noChangeAspect="1"/>
              </p:cNvSpPr>
              <p:nvPr/>
            </p:nvSpPr>
            <p:spPr bwMode="auto">
              <a:xfrm>
                <a:off x="5657233" y="2643505"/>
                <a:ext cx="94340" cy="9434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>
                <a:glow rad="12700">
                  <a:schemeClr val="bg2">
                    <a:alpha val="75000"/>
                  </a:schemeClr>
                </a:glow>
                <a:outerShdw blurRad="50800" dist="38100" dir="2700000" algn="tl" rotWithShape="0">
                  <a:schemeClr val="bg2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130048" tIns="65024" rIns="130048" bIns="6502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endParaRPr lang="en-US" sz="1707">
                  <a:solidFill>
                    <a:schemeClr val="tx1"/>
                  </a:solidFill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 bwMode="auto">
              <a:xfrm>
                <a:off x="5746729" y="2740665"/>
                <a:ext cx="94340" cy="9434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>
                <a:glow rad="12700">
                  <a:schemeClr val="bg2">
                    <a:alpha val="75000"/>
                  </a:schemeClr>
                </a:glow>
                <a:outerShdw blurRad="50800" dist="38100" dir="2700000" algn="tl" rotWithShape="0">
                  <a:schemeClr val="bg2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130048" tIns="65024" rIns="130048" bIns="6502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endParaRPr lang="en-US" sz="1707">
                  <a:solidFill>
                    <a:schemeClr val="tx1"/>
                  </a:solidFill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cxnSp>
            <p:nvCxnSpPr>
              <p:cNvPr id="61" name="Straight Connector 60"/>
              <p:cNvCxnSpPr>
                <a:stCxn id="89" idx="2"/>
                <a:endCxn id="56" idx="3"/>
              </p:cNvCxnSpPr>
              <p:nvPr/>
            </p:nvCxnSpPr>
            <p:spPr>
              <a:xfrm flipV="1">
                <a:off x="5259600" y="2454312"/>
                <a:ext cx="134068" cy="474581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83" idx="0"/>
                <a:endCxn id="60" idx="2"/>
              </p:cNvCxnSpPr>
              <p:nvPr/>
            </p:nvCxnSpPr>
            <p:spPr>
              <a:xfrm>
                <a:off x="4843481" y="2346326"/>
                <a:ext cx="903248" cy="441509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>
                <a:spLocks noChangeAspect="1"/>
              </p:cNvSpPr>
              <p:nvPr/>
            </p:nvSpPr>
            <p:spPr bwMode="auto">
              <a:xfrm>
                <a:off x="5867400" y="2378630"/>
                <a:ext cx="94340" cy="9434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>
                <a:glow rad="12700">
                  <a:schemeClr val="bg2">
                    <a:alpha val="75000"/>
                  </a:schemeClr>
                </a:glow>
                <a:outerShdw blurRad="50800" dist="38100" dir="2700000" algn="tl" rotWithShape="0">
                  <a:schemeClr val="bg2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130048" tIns="65024" rIns="130048" bIns="6502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endParaRPr lang="en-US" sz="1707">
                  <a:solidFill>
                    <a:schemeClr val="tx1"/>
                  </a:solidFill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 bwMode="auto">
              <a:xfrm>
                <a:off x="5964559" y="2472172"/>
                <a:ext cx="94340" cy="9434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>
                <a:glow rad="12700">
                  <a:schemeClr val="bg2">
                    <a:alpha val="75000"/>
                  </a:schemeClr>
                </a:glow>
                <a:outerShdw blurRad="50800" dist="38100" dir="2700000" algn="tl" rotWithShape="0">
                  <a:schemeClr val="bg2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130048" tIns="65024" rIns="130048" bIns="6502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endParaRPr lang="en-US" sz="1707">
                  <a:solidFill>
                    <a:schemeClr val="tx1"/>
                  </a:solidFill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65" name="Oval 64"/>
              <p:cNvSpPr>
                <a:spLocks noChangeAspect="1"/>
              </p:cNvSpPr>
              <p:nvPr/>
            </p:nvSpPr>
            <p:spPr bwMode="auto">
              <a:xfrm>
                <a:off x="6054055" y="2558850"/>
                <a:ext cx="94340" cy="9434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>
                <a:glow rad="12700">
                  <a:schemeClr val="bg2">
                    <a:alpha val="75000"/>
                  </a:schemeClr>
                </a:glow>
                <a:outerShdw blurRad="50800" dist="38100" dir="2700000" algn="tl" rotWithShape="0">
                  <a:schemeClr val="bg2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130048" tIns="65024" rIns="130048" bIns="6502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endParaRPr lang="en-US" sz="1707">
                  <a:solidFill>
                    <a:schemeClr val="tx1"/>
                  </a:solidFill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66" name="Oval 65"/>
              <p:cNvSpPr>
                <a:spLocks noChangeAspect="1"/>
              </p:cNvSpPr>
              <p:nvPr/>
            </p:nvSpPr>
            <p:spPr bwMode="auto">
              <a:xfrm>
                <a:off x="6144781" y="2648347"/>
                <a:ext cx="94340" cy="9434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>
                <a:glow rad="12700">
                  <a:schemeClr val="bg2">
                    <a:alpha val="75000"/>
                  </a:schemeClr>
                </a:glow>
                <a:outerShdw blurRad="50800" dist="38100" dir="2700000" algn="tl" rotWithShape="0">
                  <a:schemeClr val="bg2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130048" tIns="65024" rIns="130048" bIns="6502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endParaRPr lang="en-US" sz="1707">
                  <a:solidFill>
                    <a:schemeClr val="tx1"/>
                  </a:solidFill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67" name="Oval 66"/>
              <p:cNvSpPr>
                <a:spLocks noChangeAspect="1"/>
              </p:cNvSpPr>
              <p:nvPr/>
            </p:nvSpPr>
            <p:spPr bwMode="auto">
              <a:xfrm>
                <a:off x="6234277" y="2745507"/>
                <a:ext cx="94340" cy="9434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>
                <a:glow rad="12700">
                  <a:schemeClr val="bg2">
                    <a:alpha val="75000"/>
                  </a:schemeClr>
                </a:glow>
                <a:outerShdw blurRad="50800" dist="38100" dir="2700000" algn="tl" rotWithShape="0">
                  <a:schemeClr val="bg2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130048" tIns="65024" rIns="130048" bIns="6502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endParaRPr lang="en-US" sz="1707">
                  <a:solidFill>
                    <a:schemeClr val="tx1"/>
                  </a:solidFill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cxnSp>
            <p:nvCxnSpPr>
              <p:cNvPr id="68" name="Straight Connector 67"/>
              <p:cNvCxnSpPr>
                <a:stCxn id="60" idx="6"/>
                <a:endCxn id="67" idx="2"/>
              </p:cNvCxnSpPr>
              <p:nvPr/>
            </p:nvCxnSpPr>
            <p:spPr>
              <a:xfrm>
                <a:off x="5841069" y="2787835"/>
                <a:ext cx="393208" cy="4842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56" idx="6"/>
                <a:endCxn id="63" idx="2"/>
              </p:cNvCxnSpPr>
              <p:nvPr/>
            </p:nvCxnSpPr>
            <p:spPr>
              <a:xfrm>
                <a:off x="5474192" y="2420958"/>
                <a:ext cx="393208" cy="4842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56" idx="6"/>
                <a:endCxn id="67" idx="2"/>
              </p:cNvCxnSpPr>
              <p:nvPr/>
            </p:nvCxnSpPr>
            <p:spPr>
              <a:xfrm>
                <a:off x="5474192" y="2420958"/>
                <a:ext cx="760085" cy="371719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60" idx="6"/>
                <a:endCxn id="63" idx="2"/>
              </p:cNvCxnSpPr>
              <p:nvPr/>
            </p:nvCxnSpPr>
            <p:spPr>
              <a:xfrm flipV="1">
                <a:off x="5841069" y="2425800"/>
                <a:ext cx="26331" cy="36203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Left Brace 71"/>
              <p:cNvSpPr/>
              <p:nvPr/>
            </p:nvSpPr>
            <p:spPr bwMode="auto">
              <a:xfrm rot="16200000">
                <a:off x="1585889" y="2521928"/>
                <a:ext cx="104822" cy="1600200"/>
              </a:xfrm>
              <a:prstGeom prst="leftBrac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130048" tIns="65024" rIns="130048" bIns="6502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endParaRPr lang="en-US" sz="1707">
                  <a:solidFill>
                    <a:schemeClr val="tx1"/>
                  </a:solidFill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073126" y="3409410"/>
                <a:ext cx="892987" cy="311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38" dirty="0"/>
                  <a:t>Convolution Layer</a:t>
                </a:r>
                <a:br>
                  <a:rPr lang="en-US" sz="1138" dirty="0"/>
                </a:br>
                <a:r>
                  <a:rPr lang="en-US" sz="1138" dirty="0"/>
                  <a:t>+ Non-Linearity</a:t>
                </a:r>
              </a:p>
            </p:txBody>
          </p:sp>
          <p:sp>
            <p:nvSpPr>
              <p:cNvPr id="74" name="Left Brace 73"/>
              <p:cNvSpPr/>
              <p:nvPr/>
            </p:nvSpPr>
            <p:spPr bwMode="auto">
              <a:xfrm rot="16200000">
                <a:off x="3135043" y="2864828"/>
                <a:ext cx="104822" cy="914400"/>
              </a:xfrm>
              <a:prstGeom prst="leftBrac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130048" tIns="65024" rIns="130048" bIns="6502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endParaRPr lang="en-US" sz="1707">
                  <a:solidFill>
                    <a:schemeClr val="tx1"/>
                  </a:solidFill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819400" y="3409890"/>
                <a:ext cx="695353" cy="188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38" dirty="0"/>
                  <a:t>Pooling Layer</a:t>
                </a:r>
              </a:p>
            </p:txBody>
          </p:sp>
          <p:sp>
            <p:nvSpPr>
              <p:cNvPr id="76" name="Left Brace 75"/>
              <p:cNvSpPr/>
              <p:nvPr/>
            </p:nvSpPr>
            <p:spPr bwMode="auto">
              <a:xfrm rot="16200000">
                <a:off x="4082055" y="2956268"/>
                <a:ext cx="104822" cy="731520"/>
              </a:xfrm>
              <a:prstGeom prst="leftBrac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130048" tIns="65024" rIns="130048" bIns="6502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endParaRPr lang="en-US" sz="1707">
                  <a:solidFill>
                    <a:schemeClr val="tx1"/>
                  </a:solidFill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3657600" y="3409890"/>
                <a:ext cx="892987" cy="311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38" dirty="0"/>
                  <a:t>Convolution Layer</a:t>
                </a:r>
                <a:br>
                  <a:rPr lang="en-US" sz="1138" dirty="0"/>
                </a:br>
                <a:r>
                  <a:rPr lang="en-US" sz="1138" dirty="0"/>
                  <a:t>+ Non-Linearity</a:t>
                </a:r>
              </a:p>
            </p:txBody>
          </p:sp>
          <p:sp>
            <p:nvSpPr>
              <p:cNvPr id="78" name="Left Brace 77"/>
              <p:cNvSpPr/>
              <p:nvPr/>
            </p:nvSpPr>
            <p:spPr bwMode="auto">
              <a:xfrm rot="16200000">
                <a:off x="4867188" y="3001988"/>
                <a:ext cx="104822" cy="640080"/>
              </a:xfrm>
              <a:prstGeom prst="leftBrac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130048" tIns="65024" rIns="130048" bIns="6502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endParaRPr lang="en-US" sz="1707">
                  <a:solidFill>
                    <a:schemeClr val="tx1"/>
                  </a:solidFill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4597157" y="3409890"/>
                <a:ext cx="695353" cy="188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38" dirty="0"/>
                  <a:t>Pooling Layer</a:t>
                </a:r>
              </a:p>
            </p:txBody>
          </p:sp>
          <p:sp>
            <p:nvSpPr>
              <p:cNvPr id="80" name="Left Brace 79"/>
              <p:cNvSpPr/>
              <p:nvPr/>
            </p:nvSpPr>
            <p:spPr bwMode="auto">
              <a:xfrm rot="16200000">
                <a:off x="5844950" y="2819108"/>
                <a:ext cx="104822" cy="1005840"/>
              </a:xfrm>
              <a:prstGeom prst="leftBrac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130048" tIns="65024" rIns="130048" bIns="6502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endParaRPr lang="en-US" sz="1707">
                  <a:solidFill>
                    <a:schemeClr val="tx1"/>
                  </a:solidFill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5318107" y="3410522"/>
                <a:ext cx="1021335" cy="188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38" dirty="0"/>
                  <a:t>Fully-Connected MLP</a:t>
                </a: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486840" y="1902023"/>
                <a:ext cx="1218760" cy="280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91" dirty="0"/>
                  <a:t>4096-dim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83464" y="1371600"/>
              <a:ext cx="3604431" cy="434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13" dirty="0">
                  <a:solidFill>
                    <a:schemeClr val="accent1"/>
                  </a:solidFill>
                </a:rPr>
                <a:t>           Embedding (</a:t>
              </a:r>
              <a:r>
                <a:rPr lang="en-US" sz="3413" dirty="0" err="1">
                  <a:solidFill>
                    <a:schemeClr val="accent1"/>
                  </a:solidFill>
                </a:rPr>
                <a:t>VGGNet</a:t>
              </a:r>
              <a:r>
                <a:rPr lang="en-US" sz="3413" dirty="0">
                  <a:solidFill>
                    <a:schemeClr val="accent1"/>
                  </a:solidFill>
                </a:rPr>
                <a:t>)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867400" y="2209800"/>
              <a:ext cx="533400" cy="914400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485833" y="1219200"/>
              <a:ext cx="2647776" cy="3048000"/>
              <a:chOff x="6485833" y="1219200"/>
              <a:chExt cx="2647776" cy="3048000"/>
            </a:xfrm>
          </p:grpSpPr>
          <p:sp>
            <p:nvSpPr>
              <p:cNvPr id="30" name="Right Arrow 29"/>
              <p:cNvSpPr/>
              <p:nvPr/>
            </p:nvSpPr>
            <p:spPr bwMode="auto">
              <a:xfrm rot="1011734">
                <a:off x="6485833" y="2706227"/>
                <a:ext cx="822960" cy="182880"/>
              </a:xfrm>
              <a:prstGeom prst="righ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130048" tIns="65024" rIns="130048" bIns="6502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endParaRPr lang="en-US" sz="1707">
                  <a:solidFill>
                    <a:schemeClr val="tx1"/>
                  </a:solidFill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31" name="Right Arrow 30"/>
              <p:cNvSpPr/>
              <p:nvPr/>
            </p:nvSpPr>
            <p:spPr bwMode="auto">
              <a:xfrm rot="20442843">
                <a:off x="6487431" y="3696262"/>
                <a:ext cx="822960" cy="182880"/>
              </a:xfrm>
              <a:prstGeom prst="righ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130048" tIns="65024" rIns="130048" bIns="6502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endParaRPr lang="en-US" sz="1707">
                  <a:solidFill>
                    <a:schemeClr val="tx1"/>
                  </a:solidFill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15200" y="2667000"/>
                <a:ext cx="1818409" cy="1600200"/>
              </a:xfrm>
              <a:prstGeom prst="rect">
                <a:avLst/>
              </a:prstGeom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6781800" y="1219200"/>
                <a:ext cx="2120270" cy="988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44" dirty="0"/>
                  <a:t>Neural Network </a:t>
                </a:r>
                <a:br>
                  <a:rPr lang="en-US" sz="2844" dirty="0"/>
                </a:br>
                <a:r>
                  <a:rPr lang="en-US" sz="2844" dirty="0" err="1"/>
                  <a:t>Softmax</a:t>
                </a:r>
                <a:r>
                  <a:rPr lang="en-US" sz="2844" dirty="0"/>
                  <a:t> </a:t>
                </a:r>
                <a:br>
                  <a:rPr lang="en-US" sz="2844" dirty="0"/>
                </a:br>
                <a:r>
                  <a:rPr lang="en-US" sz="2844" dirty="0"/>
                  <a:t>over top K answers</a:t>
                </a: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221312" y="1371600"/>
              <a:ext cx="904027" cy="434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13" dirty="0">
                  <a:solidFill>
                    <a:schemeClr val="accent1"/>
                  </a:solidFill>
                </a:rPr>
                <a:t>Image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86384" y="4648200"/>
              <a:ext cx="5679495" cy="380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16" i="1" dirty="0"/>
                <a:t>“How   many   horses    are       in        this     image?”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990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752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2514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3276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4038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5562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800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cxnSp>
          <p:nvCxnSpPr>
            <p:cNvPr id="21" name="Straight Arrow Connector 20"/>
            <p:cNvCxnSpPr>
              <a:stCxn id="14" idx="3"/>
              <a:endCxn id="15" idx="1"/>
            </p:cNvCxnSpPr>
            <p:nvPr/>
          </p:nvCxnSpPr>
          <p:spPr bwMode="auto">
            <a:xfrm>
              <a:off x="1371600" y="5676900"/>
              <a:ext cx="38100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5" idx="3"/>
              <a:endCxn id="16" idx="1"/>
            </p:cNvCxnSpPr>
            <p:nvPr/>
          </p:nvCxnSpPr>
          <p:spPr bwMode="auto">
            <a:xfrm>
              <a:off x="2133600" y="5676900"/>
              <a:ext cx="38100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6" idx="3"/>
              <a:endCxn id="17" idx="1"/>
            </p:cNvCxnSpPr>
            <p:nvPr/>
          </p:nvCxnSpPr>
          <p:spPr bwMode="auto">
            <a:xfrm>
              <a:off x="2895600" y="5676900"/>
              <a:ext cx="38100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7" idx="3"/>
              <a:endCxn id="18" idx="1"/>
            </p:cNvCxnSpPr>
            <p:nvPr/>
          </p:nvCxnSpPr>
          <p:spPr bwMode="auto">
            <a:xfrm>
              <a:off x="3657600" y="5676900"/>
              <a:ext cx="38100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8" idx="3"/>
              <a:endCxn id="20" idx="1"/>
            </p:cNvCxnSpPr>
            <p:nvPr/>
          </p:nvCxnSpPr>
          <p:spPr bwMode="auto">
            <a:xfrm>
              <a:off x="4419600" y="5676900"/>
              <a:ext cx="38100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0" idx="3"/>
              <a:endCxn id="19" idx="1"/>
            </p:cNvCxnSpPr>
            <p:nvPr/>
          </p:nvCxnSpPr>
          <p:spPr bwMode="auto">
            <a:xfrm>
              <a:off x="5181600" y="5676900"/>
              <a:ext cx="38100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51432" y="4186535"/>
              <a:ext cx="3553228" cy="434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13" dirty="0">
                  <a:solidFill>
                    <a:schemeClr val="accent2"/>
                  </a:solidFill>
                </a:rPr>
                <a:t>               Embedding (LSTM)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7260" y="4182070"/>
              <a:ext cx="1275669" cy="434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13" dirty="0">
                  <a:solidFill>
                    <a:schemeClr val="accent2"/>
                  </a:solidFill>
                </a:rPr>
                <a:t>Question</a:t>
              </a:r>
            </a:p>
          </p:txBody>
        </p:sp>
        <p:cxnSp>
          <p:nvCxnSpPr>
            <p:cNvPr id="29" name="Curved Connector 28"/>
            <p:cNvCxnSpPr>
              <a:stCxn id="19" idx="3"/>
              <a:endCxn id="31" idx="1"/>
            </p:cNvCxnSpPr>
            <p:nvPr/>
          </p:nvCxnSpPr>
          <p:spPr bwMode="auto">
            <a:xfrm flipV="1">
              <a:off x="5943600" y="3923607"/>
              <a:ext cx="566922" cy="1753293"/>
            </a:xfrm>
            <a:prstGeom prst="curvedConnector3">
              <a:avLst>
                <a:gd name="adj1" fmla="val 50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6" name="Picture 1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983" y="4551680"/>
            <a:ext cx="4197003" cy="975360"/>
          </a:xfrm>
          <a:prstGeom prst="rect">
            <a:avLst/>
          </a:prstGeom>
        </p:spPr>
      </p:pic>
      <p:sp>
        <p:nvSpPr>
          <p:cNvPr id="117" name="Title 1"/>
          <p:cNvSpPr txBox="1">
            <a:spLocks/>
          </p:cNvSpPr>
          <p:nvPr/>
        </p:nvSpPr>
        <p:spPr>
          <a:xfrm>
            <a:off x="894079" y="390144"/>
            <a:ext cx="11158118" cy="741274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689" dirty="0"/>
              <a:t>VQA Model</a:t>
            </a:r>
          </a:p>
        </p:txBody>
      </p:sp>
    </p:spTree>
    <p:extLst>
      <p:ext uri="{BB962C8B-B14F-4D97-AF65-F5344CB8AC3E}">
        <p14:creationId xmlns:p14="http://schemas.microsoft.com/office/powerpoint/2010/main" val="353671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Slide Credit: </a:t>
            </a:r>
            <a:r>
              <a:rPr lang="en-US" dirty="0" err="1"/>
              <a:t>Dhruv</a:t>
            </a:r>
            <a:r>
              <a:rPr lang="en-US" dirty="0"/>
              <a:t> </a:t>
            </a:r>
            <a:r>
              <a:rPr lang="en-US" dirty="0" err="1" smtClean="0"/>
              <a:t>Batra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318963" y="6357906"/>
            <a:ext cx="4139221" cy="1770096"/>
            <a:chOff x="3261807" y="3556001"/>
            <a:chExt cx="3661508" cy="1526748"/>
          </a:xfrm>
        </p:grpSpPr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8389" y="3573263"/>
              <a:ext cx="2951018" cy="685800"/>
            </a:xfrm>
            <a:prstGeom prst="rect">
              <a:avLst/>
            </a:prstGeom>
          </p:spPr>
        </p:pic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1807" y="3659623"/>
              <a:ext cx="673100" cy="142312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 bwMode="auto">
            <a:xfrm>
              <a:off x="5731413" y="3556001"/>
              <a:ext cx="1191902" cy="7112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7536" tIns="48768" rIns="97536" bIns="4876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75295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 sz="1280" kern="0" dirty="0">
                <a:solidFill>
                  <a:prstClr val="black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321620" y="3821774"/>
            <a:ext cx="4135526" cy="1768653"/>
            <a:chOff x="3327424" y="1444171"/>
            <a:chExt cx="3595893" cy="1398387"/>
          </a:xfrm>
        </p:grpSpPr>
        <p:pic>
          <p:nvPicPr>
            <p:cNvPr id="115" name="Picture 11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8389" y="1460375"/>
              <a:ext cx="2951018" cy="685800"/>
            </a:xfrm>
            <a:prstGeom prst="rect">
              <a:avLst/>
            </a:prstGeom>
          </p:spPr>
        </p:pic>
        <p:pic>
          <p:nvPicPr>
            <p:cNvPr id="114" name="Picture 11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7424" y="1561551"/>
              <a:ext cx="565150" cy="128100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 bwMode="auto">
            <a:xfrm>
              <a:off x="5731415" y="1444171"/>
              <a:ext cx="1191902" cy="7112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7536" tIns="48768" rIns="97536" bIns="4876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75295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 sz="1280" kern="0" dirty="0">
                <a:solidFill>
                  <a:prstClr val="black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820" y="1483358"/>
            <a:ext cx="4197003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1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390144"/>
            <a:ext cx="11159444" cy="7424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Approach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17</a:t>
            </a:fld>
            <a:endParaRPr lang="en-IN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42849" y="3405292"/>
            <a:ext cx="11034375" cy="4641428"/>
          </a:xfrm>
          <a:prstGeom prst="rect">
            <a:avLst/>
          </a:prstGeom>
        </p:spPr>
        <p:txBody>
          <a:bodyPr vert="horz" lIns="97536" tIns="48768" rIns="97536" bIns="4876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982" dirty="0" smtClean="0"/>
              <a:t>Partial Derivatives</a:t>
            </a:r>
          </a:p>
          <a:p>
            <a:pPr lvl="1"/>
            <a:r>
              <a:rPr lang="en-IN" sz="3582" dirty="0" smtClean="0"/>
              <a:t>Guided </a:t>
            </a:r>
            <a:r>
              <a:rPr lang="en-IN" sz="3582" dirty="0"/>
              <a:t>Backpropagation </a:t>
            </a:r>
            <a:r>
              <a:rPr lang="en-IN" sz="3298" dirty="0"/>
              <a:t>[</a:t>
            </a:r>
            <a:r>
              <a:rPr lang="en-IN" sz="3298" dirty="0" err="1"/>
              <a:t>Springenberg</a:t>
            </a:r>
            <a:r>
              <a:rPr lang="en-IN" sz="3298" dirty="0"/>
              <a:t> et al., 2014]</a:t>
            </a:r>
          </a:p>
          <a:p>
            <a:r>
              <a:rPr lang="en-IN" sz="3982" dirty="0"/>
              <a:t>Discrete Derivatives </a:t>
            </a:r>
          </a:p>
          <a:p>
            <a:pPr lvl="1"/>
            <a:r>
              <a:rPr lang="en-IN" sz="3600" dirty="0"/>
              <a:t>Occluding portions of input + multiple forward passes</a:t>
            </a: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-116116" y="8788768"/>
            <a:ext cx="10670905" cy="519289"/>
          </a:xfrm>
          <a:prstGeom prst="rect">
            <a:avLst/>
          </a:prstGeom>
        </p:spPr>
        <p:txBody>
          <a:bodyPr vert="horz" lIns="130048" tIns="65024" rIns="130048" bIns="6502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22" dirty="0"/>
              <a:t>[</a:t>
            </a:r>
            <a:r>
              <a:rPr lang="en-IN" sz="1422" dirty="0" err="1"/>
              <a:t>Springenberg</a:t>
            </a:r>
            <a:r>
              <a:rPr lang="en-IN" sz="1422" dirty="0"/>
              <a:t> et al.2014] </a:t>
            </a:r>
            <a:r>
              <a:rPr lang="en-IN" sz="1422" dirty="0" err="1"/>
              <a:t>Jost</a:t>
            </a:r>
            <a:r>
              <a:rPr lang="en-IN" sz="1422" dirty="0"/>
              <a:t> Tobias </a:t>
            </a:r>
            <a:r>
              <a:rPr lang="en-IN" sz="1422" dirty="0" err="1"/>
              <a:t>Springenberg</a:t>
            </a:r>
            <a:r>
              <a:rPr lang="en-IN" sz="1422" dirty="0"/>
              <a:t>, Alexey </a:t>
            </a:r>
            <a:r>
              <a:rPr lang="en-IN" sz="1422" dirty="0" err="1"/>
              <a:t>Dosovitskiy</a:t>
            </a:r>
            <a:r>
              <a:rPr lang="en-IN" sz="1422" dirty="0"/>
              <a:t>, Thomas </a:t>
            </a:r>
            <a:r>
              <a:rPr lang="en-IN" sz="1422" dirty="0" err="1"/>
              <a:t>Brox</a:t>
            </a:r>
            <a:r>
              <a:rPr lang="en-IN" sz="1422" dirty="0"/>
              <a:t>, and Martin A. </a:t>
            </a:r>
            <a:r>
              <a:rPr lang="en-IN" sz="1422" dirty="0" err="1"/>
              <a:t>Riedmiller</a:t>
            </a:r>
            <a:r>
              <a:rPr lang="en-IN" sz="1422" dirty="0"/>
              <a:t>. 2014. </a:t>
            </a:r>
          </a:p>
          <a:p>
            <a:r>
              <a:rPr lang="en-IN" sz="1422" dirty="0"/>
              <a:t>Striving for simplicity: The all convolutional net. </a:t>
            </a:r>
            <a:r>
              <a:rPr lang="en-IN" sz="1422" dirty="0" err="1"/>
              <a:t>CoRR</a:t>
            </a:r>
            <a:r>
              <a:rPr lang="en-IN" sz="1422" dirty="0"/>
              <a:t>, abs/1412.6806</a:t>
            </a:r>
            <a:endParaRPr lang="en-US" sz="1422" dirty="0"/>
          </a:p>
        </p:txBody>
      </p:sp>
    </p:spTree>
    <p:extLst>
      <p:ext uri="{BB962C8B-B14F-4D97-AF65-F5344CB8AC3E}">
        <p14:creationId xmlns:p14="http://schemas.microsoft.com/office/powerpoint/2010/main" val="410587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79" y="390144"/>
            <a:ext cx="11158118" cy="741274"/>
          </a:xfrm>
        </p:spPr>
        <p:txBody>
          <a:bodyPr>
            <a:noAutofit/>
          </a:bodyPr>
          <a:lstStyle/>
          <a:p>
            <a:pPr algn="ctr"/>
            <a:r>
              <a:rPr lang="en-US" sz="5689" dirty="0"/>
              <a:t>2-Channel VQA Model </a:t>
            </a:r>
            <a:r>
              <a:rPr lang="en-US" sz="5120" dirty="0"/>
              <a:t>[Lu et al., 2015]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23" name="Picture 22" descr="2007_00490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23" y="2749218"/>
            <a:ext cx="2403285" cy="18024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99" name="Group 98"/>
          <p:cNvGrpSpPr/>
          <p:nvPr/>
        </p:nvGrpSpPr>
        <p:grpSpPr>
          <a:xfrm>
            <a:off x="1192109" y="2705100"/>
            <a:ext cx="8344747" cy="2587079"/>
            <a:chOff x="838200" y="1902023"/>
            <a:chExt cx="5867400" cy="1819040"/>
          </a:xfrm>
        </p:grpSpPr>
        <p:grpSp>
          <p:nvGrpSpPr>
            <p:cNvPr id="92" name="Group 91"/>
            <p:cNvGrpSpPr/>
            <p:nvPr/>
          </p:nvGrpSpPr>
          <p:grpSpPr>
            <a:xfrm>
              <a:off x="3310521" y="2510342"/>
              <a:ext cx="1277574" cy="436917"/>
              <a:chOff x="3310521" y="2510342"/>
              <a:chExt cx="1277574" cy="436917"/>
            </a:xfrm>
          </p:grpSpPr>
          <p:sp>
            <p:nvSpPr>
              <p:cNvPr id="36" name="Rectangle 35"/>
              <p:cNvSpPr>
                <a:spLocks noChangeAspect="1"/>
              </p:cNvSpPr>
              <p:nvPr/>
            </p:nvSpPr>
            <p:spPr>
              <a:xfrm>
                <a:off x="4504871" y="2864035"/>
                <a:ext cx="83224" cy="8322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>
                <a:off x="3310521" y="2510342"/>
                <a:ext cx="124836" cy="1248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cxnSp>
            <p:nvCxnSpPr>
              <p:cNvPr id="38" name="Straight Connector 37"/>
              <p:cNvCxnSpPr>
                <a:stCxn id="37" idx="0"/>
                <a:endCxn id="36" idx="0"/>
              </p:cNvCxnSpPr>
              <p:nvPr/>
            </p:nvCxnSpPr>
            <p:spPr>
              <a:xfrm>
                <a:off x="3372939" y="2510342"/>
                <a:ext cx="1173544" cy="353693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43" idx="0"/>
                <a:endCxn id="36" idx="0"/>
              </p:cNvCxnSpPr>
              <p:nvPr/>
            </p:nvCxnSpPr>
            <p:spPr>
              <a:xfrm>
                <a:off x="3580999" y="2718402"/>
                <a:ext cx="965484" cy="145633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43" idx="2"/>
                <a:endCxn id="36" idx="2"/>
              </p:cNvCxnSpPr>
              <p:nvPr/>
            </p:nvCxnSpPr>
            <p:spPr>
              <a:xfrm>
                <a:off x="3580999" y="2843238"/>
                <a:ext cx="965484" cy="104021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>
                <a:off x="3379874" y="2579695"/>
                <a:ext cx="124836" cy="1248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42" name="Rectangle 41"/>
              <p:cNvSpPr>
                <a:spLocks noChangeAspect="1"/>
              </p:cNvSpPr>
              <p:nvPr/>
            </p:nvSpPr>
            <p:spPr>
              <a:xfrm>
                <a:off x="3449227" y="2649048"/>
                <a:ext cx="124836" cy="1248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>
                <a:off x="3518581" y="2718402"/>
                <a:ext cx="124836" cy="12483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  <a:effectLst>
                <a:glow>
                  <a:schemeClr val="tx1">
                    <a:alpha val="75000"/>
                  </a:schemeClr>
                </a:glow>
                <a:outerShdw blurRad="40000" dist="23000" dir="5400000" rotWithShape="0">
                  <a:srgbClr val="000000">
                    <a:alpha val="35000"/>
                  </a:srgbClr>
                </a:outerShdw>
                <a:softEdge rad="127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cxnSp>
            <p:nvCxnSpPr>
              <p:cNvPr id="44" name="Straight Connector 43"/>
              <p:cNvCxnSpPr>
                <a:stCxn id="42" idx="0"/>
                <a:endCxn id="36" idx="0"/>
              </p:cNvCxnSpPr>
              <p:nvPr/>
            </p:nvCxnSpPr>
            <p:spPr>
              <a:xfrm>
                <a:off x="3511645" y="2649048"/>
                <a:ext cx="1034838" cy="21498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1" idx="0"/>
                <a:endCxn id="36" idx="0"/>
              </p:cNvCxnSpPr>
              <p:nvPr/>
            </p:nvCxnSpPr>
            <p:spPr>
              <a:xfrm>
                <a:off x="3442292" y="2579695"/>
                <a:ext cx="1104191" cy="28434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3433912" y="2510342"/>
                <a:ext cx="208060" cy="209724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3312033" y="2634958"/>
                <a:ext cx="208060" cy="209724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314922" y="2512006"/>
                <a:ext cx="208060" cy="209724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206"/>
            <p:cNvGrpSpPr/>
            <p:nvPr/>
          </p:nvGrpSpPr>
          <p:grpSpPr>
            <a:xfrm>
              <a:off x="4021151" y="2265098"/>
              <a:ext cx="749014" cy="749014"/>
              <a:chOff x="8773045" y="1214694"/>
              <a:chExt cx="1645920" cy="1645920"/>
            </a:xfrm>
          </p:grpSpPr>
          <p:sp>
            <p:nvSpPr>
              <p:cNvPr id="7" name="Rectangle 6"/>
              <p:cNvSpPr>
                <a:spLocks noChangeAspect="1"/>
              </p:cNvSpPr>
              <p:nvPr/>
            </p:nvSpPr>
            <p:spPr>
              <a:xfrm>
                <a:off x="8773045" y="1214694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8925445" y="1367094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9077845" y="1519494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9230245" y="1671894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9382645" y="1824294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12" name="Rectangle 11"/>
              <p:cNvSpPr>
                <a:spLocks noChangeAspect="1"/>
              </p:cNvSpPr>
              <p:nvPr/>
            </p:nvSpPr>
            <p:spPr>
              <a:xfrm>
                <a:off x="9535045" y="1976694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13" name="Rectangle 12"/>
              <p:cNvSpPr>
                <a:spLocks noChangeAspect="1"/>
              </p:cNvSpPr>
              <p:nvPr/>
            </p:nvSpPr>
            <p:spPr>
              <a:xfrm>
                <a:off x="9687445" y="2129094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</p:grpSp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3276600" y="2327063"/>
              <a:ext cx="416119" cy="4161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41"/>
            </a:p>
          </p:txBody>
        </p:sp>
        <p:sp>
          <p:nvSpPr>
            <p:cNvPr id="15" name="Rectangle 14"/>
            <p:cNvSpPr>
              <a:spLocks noChangeAspect="1"/>
            </p:cNvSpPr>
            <p:nvPr/>
          </p:nvSpPr>
          <p:spPr>
            <a:xfrm>
              <a:off x="3345953" y="2396416"/>
              <a:ext cx="416119" cy="4161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41"/>
            </a:p>
          </p:txBody>
        </p:sp>
        <p:sp>
          <p:nvSpPr>
            <p:cNvPr id="16" name="Rectangle 15"/>
            <p:cNvSpPr>
              <a:spLocks noChangeAspect="1"/>
            </p:cNvSpPr>
            <p:nvPr/>
          </p:nvSpPr>
          <p:spPr>
            <a:xfrm>
              <a:off x="3415306" y="2465769"/>
              <a:ext cx="416119" cy="4161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41"/>
            </a:p>
          </p:txBody>
        </p:sp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3484659" y="2535122"/>
              <a:ext cx="416119" cy="4161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41"/>
            </a:p>
          </p:txBody>
        </p:sp>
        <p:grpSp>
          <p:nvGrpSpPr>
            <p:cNvPr id="18" name="Group 211"/>
            <p:cNvGrpSpPr/>
            <p:nvPr/>
          </p:nvGrpSpPr>
          <p:grpSpPr>
            <a:xfrm>
              <a:off x="2133600" y="2119003"/>
              <a:ext cx="1040298" cy="1040298"/>
              <a:chOff x="5572662" y="2317477"/>
              <a:chExt cx="2286000" cy="2286000"/>
            </a:xfrm>
          </p:grpSpPr>
          <p:sp>
            <p:nvSpPr>
              <p:cNvPr id="19" name="Rectangle 18"/>
              <p:cNvSpPr>
                <a:spLocks noChangeAspect="1"/>
              </p:cNvSpPr>
              <p:nvPr/>
            </p:nvSpPr>
            <p:spPr>
              <a:xfrm>
                <a:off x="5572662" y="2317477"/>
                <a:ext cx="18288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20" name="Rectangle 19"/>
              <p:cNvSpPr>
                <a:spLocks noChangeAspect="1"/>
              </p:cNvSpPr>
              <p:nvPr/>
            </p:nvSpPr>
            <p:spPr>
              <a:xfrm>
                <a:off x="5725062" y="2469877"/>
                <a:ext cx="18288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5877462" y="2622277"/>
                <a:ext cx="18288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22" name="Rectangle 21"/>
              <p:cNvSpPr>
                <a:spLocks noChangeAspect="1"/>
              </p:cNvSpPr>
              <p:nvPr/>
            </p:nvSpPr>
            <p:spPr>
              <a:xfrm>
                <a:off x="6029862" y="2774677"/>
                <a:ext cx="1828800" cy="18288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</p:grpSp>
        <p:cxnSp>
          <p:nvCxnSpPr>
            <p:cNvPr id="24" name="Straight Connector 23"/>
            <p:cNvCxnSpPr>
              <a:stCxn id="50" idx="0"/>
              <a:endCxn id="61" idx="2"/>
            </p:cNvCxnSpPr>
            <p:nvPr/>
          </p:nvCxnSpPr>
          <p:spPr>
            <a:xfrm>
              <a:off x="4843481" y="2346326"/>
              <a:ext cx="536371" cy="74632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56" idx="2"/>
              <a:endCxn id="65" idx="3"/>
            </p:cNvCxnSpPr>
            <p:nvPr/>
          </p:nvCxnSpPr>
          <p:spPr>
            <a:xfrm flipV="1">
              <a:off x="5259600" y="2821189"/>
              <a:ext cx="500945" cy="107704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>
              <a:spLocks noChangeAspect="1"/>
            </p:cNvSpPr>
            <p:nvPr/>
          </p:nvSpPr>
          <p:spPr>
            <a:xfrm>
              <a:off x="1464485" y="2398342"/>
              <a:ext cx="208059" cy="208059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41"/>
            </a:p>
          </p:txBody>
        </p:sp>
        <p:cxnSp>
          <p:nvCxnSpPr>
            <p:cNvPr id="27" name="Straight Connector 26"/>
            <p:cNvCxnSpPr>
              <a:stCxn id="26" idx="0"/>
              <a:endCxn id="29" idx="0"/>
            </p:cNvCxnSpPr>
            <p:nvPr/>
          </p:nvCxnSpPr>
          <p:spPr>
            <a:xfrm>
              <a:off x="1568515" y="2398342"/>
              <a:ext cx="1406337" cy="62419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6" idx="2"/>
              <a:endCxn id="29" idx="2"/>
            </p:cNvCxnSpPr>
            <p:nvPr/>
          </p:nvCxnSpPr>
          <p:spPr>
            <a:xfrm flipV="1">
              <a:off x="1568515" y="2543984"/>
              <a:ext cx="1406337" cy="62417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2933240" y="2460761"/>
              <a:ext cx="83223" cy="83223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41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464403" y="2874952"/>
              <a:ext cx="166448" cy="16644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41"/>
            </a:p>
          </p:txBody>
        </p:sp>
        <p:sp>
          <p:nvSpPr>
            <p:cNvPr id="32" name="Rectangle 31"/>
            <p:cNvSpPr>
              <a:spLocks noChangeAspect="1"/>
            </p:cNvSpPr>
            <p:nvPr/>
          </p:nvSpPr>
          <p:spPr>
            <a:xfrm>
              <a:off x="3552220" y="2801748"/>
              <a:ext cx="83223" cy="8322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41"/>
            </a:p>
          </p:txBody>
        </p:sp>
        <p:cxnSp>
          <p:nvCxnSpPr>
            <p:cNvPr id="33" name="Straight Connector 32"/>
            <p:cNvCxnSpPr>
              <a:stCxn id="31" idx="0"/>
              <a:endCxn id="32" idx="0"/>
            </p:cNvCxnSpPr>
            <p:nvPr/>
          </p:nvCxnSpPr>
          <p:spPr>
            <a:xfrm flipV="1">
              <a:off x="2547627" y="2801748"/>
              <a:ext cx="1046205" cy="73204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1" idx="2"/>
              <a:endCxn id="32" idx="2"/>
            </p:cNvCxnSpPr>
            <p:nvPr/>
          </p:nvCxnSpPr>
          <p:spPr>
            <a:xfrm flipV="1">
              <a:off x="2547627" y="2884971"/>
              <a:ext cx="1046205" cy="156429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226"/>
            <p:cNvGrpSpPr/>
            <p:nvPr/>
          </p:nvGrpSpPr>
          <p:grpSpPr>
            <a:xfrm>
              <a:off x="4760257" y="2346326"/>
              <a:ext cx="582566" cy="582567"/>
              <a:chOff x="11541722" y="1891905"/>
              <a:chExt cx="1280160" cy="1280160"/>
            </a:xfrm>
          </p:grpSpPr>
          <p:sp>
            <p:nvSpPr>
              <p:cNvPr id="50" name="Rectangle 49"/>
              <p:cNvSpPr>
                <a:spLocks noChangeAspect="1"/>
              </p:cNvSpPr>
              <p:nvPr/>
            </p:nvSpPr>
            <p:spPr>
              <a:xfrm>
                <a:off x="11541722" y="1891905"/>
                <a:ext cx="365760" cy="3657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11694122" y="2044305"/>
                <a:ext cx="365760" cy="3657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52" name="Rectangle 51"/>
              <p:cNvSpPr>
                <a:spLocks noChangeAspect="1"/>
              </p:cNvSpPr>
              <p:nvPr/>
            </p:nvSpPr>
            <p:spPr>
              <a:xfrm>
                <a:off x="11846522" y="2196705"/>
                <a:ext cx="365760" cy="3657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53" name="Rectangle 52"/>
              <p:cNvSpPr>
                <a:spLocks noChangeAspect="1"/>
              </p:cNvSpPr>
              <p:nvPr/>
            </p:nvSpPr>
            <p:spPr>
              <a:xfrm>
                <a:off x="11998922" y="2349105"/>
                <a:ext cx="365760" cy="3657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12151322" y="2501505"/>
                <a:ext cx="365760" cy="3657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>
                <a:off x="12303722" y="2653905"/>
                <a:ext cx="365760" cy="3657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12456122" y="2806305"/>
                <a:ext cx="365760" cy="3657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41"/>
              </a:p>
            </p:txBody>
          </p:sp>
        </p:grpSp>
        <p:sp>
          <p:nvSpPr>
            <p:cNvPr id="57" name="Rectangle 56"/>
            <p:cNvSpPr>
              <a:spLocks noChangeAspect="1"/>
            </p:cNvSpPr>
            <p:nvPr/>
          </p:nvSpPr>
          <p:spPr>
            <a:xfrm>
              <a:off x="4613736" y="2711975"/>
              <a:ext cx="124836" cy="124836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41"/>
            </a:p>
          </p:txBody>
        </p:sp>
        <p:sp>
          <p:nvSpPr>
            <p:cNvPr id="58" name="Rectangle 57"/>
            <p:cNvSpPr>
              <a:spLocks noChangeAspect="1"/>
            </p:cNvSpPr>
            <p:nvPr/>
          </p:nvSpPr>
          <p:spPr>
            <a:xfrm>
              <a:off x="5263730" y="2779017"/>
              <a:ext cx="62418" cy="6241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41"/>
            </a:p>
          </p:txBody>
        </p:sp>
        <p:cxnSp>
          <p:nvCxnSpPr>
            <p:cNvPr id="59" name="Straight Connector 58"/>
            <p:cNvCxnSpPr>
              <a:stCxn id="57" idx="2"/>
              <a:endCxn id="58" idx="2"/>
            </p:cNvCxnSpPr>
            <p:nvPr/>
          </p:nvCxnSpPr>
          <p:spPr>
            <a:xfrm>
              <a:off x="4676154" y="2836811"/>
              <a:ext cx="618785" cy="4624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7" idx="0"/>
              <a:endCxn id="58" idx="0"/>
            </p:cNvCxnSpPr>
            <p:nvPr/>
          </p:nvCxnSpPr>
          <p:spPr>
            <a:xfrm>
              <a:off x="4676154" y="2711975"/>
              <a:ext cx="618785" cy="67042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>
              <a:spLocks noChangeAspect="1"/>
            </p:cNvSpPr>
            <p:nvPr/>
          </p:nvSpPr>
          <p:spPr bwMode="auto">
            <a:xfrm>
              <a:off x="5379852" y="2373788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 bwMode="auto">
            <a:xfrm>
              <a:off x="5477011" y="2467330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 bwMode="auto">
            <a:xfrm>
              <a:off x="5566507" y="2554008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 bwMode="auto">
            <a:xfrm>
              <a:off x="5657233" y="2643505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 bwMode="auto">
            <a:xfrm>
              <a:off x="5746729" y="2740665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cxnSp>
          <p:nvCxnSpPr>
            <p:cNvPr id="66" name="Straight Connector 65"/>
            <p:cNvCxnSpPr>
              <a:stCxn id="56" idx="2"/>
              <a:endCxn id="61" idx="3"/>
            </p:cNvCxnSpPr>
            <p:nvPr/>
          </p:nvCxnSpPr>
          <p:spPr>
            <a:xfrm flipV="1">
              <a:off x="5259600" y="2454312"/>
              <a:ext cx="134068" cy="474581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0" idx="0"/>
              <a:endCxn id="65" idx="2"/>
            </p:cNvCxnSpPr>
            <p:nvPr/>
          </p:nvCxnSpPr>
          <p:spPr>
            <a:xfrm>
              <a:off x="4843481" y="2346326"/>
              <a:ext cx="903248" cy="441509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>
              <a:spLocks noChangeAspect="1"/>
            </p:cNvSpPr>
            <p:nvPr/>
          </p:nvSpPr>
          <p:spPr bwMode="auto">
            <a:xfrm>
              <a:off x="5867400" y="2378630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 bwMode="auto">
            <a:xfrm>
              <a:off x="5964559" y="2472172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 bwMode="auto">
            <a:xfrm>
              <a:off x="6054055" y="2558850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 bwMode="auto">
            <a:xfrm>
              <a:off x="6144781" y="2648347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 bwMode="auto">
            <a:xfrm>
              <a:off x="6234277" y="2745507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cxnSp>
          <p:nvCxnSpPr>
            <p:cNvPr id="73" name="Straight Connector 72"/>
            <p:cNvCxnSpPr>
              <a:stCxn id="65" idx="6"/>
              <a:endCxn id="72" idx="2"/>
            </p:cNvCxnSpPr>
            <p:nvPr/>
          </p:nvCxnSpPr>
          <p:spPr>
            <a:xfrm>
              <a:off x="5841069" y="2787835"/>
              <a:ext cx="393208" cy="4842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61" idx="6"/>
              <a:endCxn id="68" idx="2"/>
            </p:cNvCxnSpPr>
            <p:nvPr/>
          </p:nvCxnSpPr>
          <p:spPr>
            <a:xfrm>
              <a:off x="5474192" y="2420958"/>
              <a:ext cx="393208" cy="4842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61" idx="6"/>
              <a:endCxn id="72" idx="2"/>
            </p:cNvCxnSpPr>
            <p:nvPr/>
          </p:nvCxnSpPr>
          <p:spPr>
            <a:xfrm>
              <a:off x="5474192" y="2420958"/>
              <a:ext cx="760085" cy="371719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65" idx="6"/>
              <a:endCxn id="68" idx="2"/>
            </p:cNvCxnSpPr>
            <p:nvPr/>
          </p:nvCxnSpPr>
          <p:spPr>
            <a:xfrm flipV="1">
              <a:off x="5841069" y="2425800"/>
              <a:ext cx="26331" cy="362035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Left Brace 76"/>
            <p:cNvSpPr/>
            <p:nvPr/>
          </p:nvSpPr>
          <p:spPr bwMode="auto">
            <a:xfrm rot="16200000">
              <a:off x="1585889" y="2521928"/>
              <a:ext cx="104822" cy="1600200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73126" y="3409410"/>
              <a:ext cx="886135" cy="311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38" dirty="0"/>
                <a:t>Convolution Layer</a:t>
              </a:r>
              <a:br>
                <a:rPr lang="en-US" sz="1138" dirty="0"/>
              </a:br>
              <a:r>
                <a:rPr lang="en-US" sz="1138" dirty="0"/>
                <a:t>+ Non-Linearity</a:t>
              </a:r>
            </a:p>
          </p:txBody>
        </p:sp>
        <p:sp>
          <p:nvSpPr>
            <p:cNvPr id="79" name="Left Brace 78"/>
            <p:cNvSpPr/>
            <p:nvPr/>
          </p:nvSpPr>
          <p:spPr bwMode="auto">
            <a:xfrm rot="16200000">
              <a:off x="3135043" y="2864828"/>
              <a:ext cx="104822" cy="914400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819400" y="3409890"/>
              <a:ext cx="690018" cy="188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38" dirty="0"/>
                <a:t>Pooling Layer</a:t>
              </a:r>
            </a:p>
          </p:txBody>
        </p:sp>
        <p:sp>
          <p:nvSpPr>
            <p:cNvPr id="81" name="Left Brace 80"/>
            <p:cNvSpPr/>
            <p:nvPr/>
          </p:nvSpPr>
          <p:spPr bwMode="auto">
            <a:xfrm rot="16200000">
              <a:off x="4082055" y="2956268"/>
              <a:ext cx="104822" cy="731520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657600" y="3409890"/>
              <a:ext cx="886135" cy="311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38" dirty="0"/>
                <a:t>Convolution Layer</a:t>
              </a:r>
              <a:br>
                <a:rPr lang="en-US" sz="1138" dirty="0"/>
              </a:br>
              <a:r>
                <a:rPr lang="en-US" sz="1138" dirty="0"/>
                <a:t>+ Non-Linearity</a:t>
              </a:r>
            </a:p>
          </p:txBody>
        </p:sp>
        <p:sp>
          <p:nvSpPr>
            <p:cNvPr id="83" name="Left Brace 82"/>
            <p:cNvSpPr/>
            <p:nvPr/>
          </p:nvSpPr>
          <p:spPr bwMode="auto">
            <a:xfrm rot="16200000">
              <a:off x="4867188" y="3001988"/>
              <a:ext cx="104822" cy="640080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597157" y="3409890"/>
              <a:ext cx="690018" cy="188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38" dirty="0"/>
                <a:t>Pooling Layer</a:t>
              </a:r>
            </a:p>
          </p:txBody>
        </p:sp>
        <p:sp>
          <p:nvSpPr>
            <p:cNvPr id="85" name="Left Brace 84"/>
            <p:cNvSpPr/>
            <p:nvPr/>
          </p:nvSpPr>
          <p:spPr bwMode="auto">
            <a:xfrm rot="16200000">
              <a:off x="5844950" y="2819108"/>
              <a:ext cx="104822" cy="1005840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318107" y="3410522"/>
              <a:ext cx="1013498" cy="188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38" dirty="0"/>
                <a:t>Fully-Connected MLP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486840" y="1902023"/>
              <a:ext cx="1218760" cy="280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91" dirty="0"/>
                <a:t>4096-dim</a:t>
              </a: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402045" y="1950720"/>
            <a:ext cx="5086970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13" dirty="0">
                <a:solidFill>
                  <a:schemeClr val="accent1"/>
                </a:solidFill>
              </a:rPr>
              <a:t>           Embedding (</a:t>
            </a:r>
            <a:r>
              <a:rPr lang="en-US" sz="3413" dirty="0" err="1">
                <a:solidFill>
                  <a:schemeClr val="accent1"/>
                </a:solidFill>
              </a:rPr>
              <a:t>VGGNet</a:t>
            </a:r>
            <a:r>
              <a:rPr lang="en-US" sz="3413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25666" y="5954185"/>
            <a:ext cx="5213478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13" dirty="0">
                <a:solidFill>
                  <a:schemeClr val="accent2"/>
                </a:solidFill>
              </a:rPr>
              <a:t>                 Embedding (LSTM)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8344747" y="3142827"/>
            <a:ext cx="758613" cy="1300480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30048" tIns="65024" rIns="130048" bIns="65024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707"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14755" y="1950720"/>
            <a:ext cx="1275862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13" dirty="0">
                <a:solidFill>
                  <a:schemeClr val="accent1"/>
                </a:solidFill>
              </a:rPr>
              <a:t>Image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08994" y="5947835"/>
            <a:ext cx="1800365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13" dirty="0">
                <a:solidFill>
                  <a:schemeClr val="accent2"/>
                </a:solidFill>
              </a:rPr>
              <a:t>Question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122333" y="6610773"/>
            <a:ext cx="8155224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16" i="1" dirty="0"/>
              <a:t>“How   many   horses    are       in        this     image?”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408853" y="7369387"/>
            <a:ext cx="7044267" cy="1408853"/>
            <a:chOff x="990600" y="5181600"/>
            <a:chExt cx="4953000" cy="990600"/>
          </a:xfrm>
        </p:grpSpPr>
        <p:sp>
          <p:nvSpPr>
            <p:cNvPr id="115" name="Rectangle 114"/>
            <p:cNvSpPr/>
            <p:nvPr/>
          </p:nvSpPr>
          <p:spPr bwMode="auto">
            <a:xfrm>
              <a:off x="990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1752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2514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3276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4038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5562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4800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cxnSp>
          <p:nvCxnSpPr>
            <p:cNvPr id="122" name="Straight Arrow Connector 121"/>
            <p:cNvCxnSpPr>
              <a:stCxn id="115" idx="3"/>
              <a:endCxn id="116" idx="1"/>
            </p:cNvCxnSpPr>
            <p:nvPr/>
          </p:nvCxnSpPr>
          <p:spPr bwMode="auto">
            <a:xfrm>
              <a:off x="1371600" y="5676900"/>
              <a:ext cx="38100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16" idx="3"/>
              <a:endCxn id="117" idx="1"/>
            </p:cNvCxnSpPr>
            <p:nvPr/>
          </p:nvCxnSpPr>
          <p:spPr bwMode="auto">
            <a:xfrm>
              <a:off x="2133600" y="5676900"/>
              <a:ext cx="38100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17" idx="3"/>
              <a:endCxn id="118" idx="1"/>
            </p:cNvCxnSpPr>
            <p:nvPr/>
          </p:nvCxnSpPr>
          <p:spPr bwMode="auto">
            <a:xfrm>
              <a:off x="2895600" y="5676900"/>
              <a:ext cx="38100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118" idx="3"/>
              <a:endCxn id="119" idx="1"/>
            </p:cNvCxnSpPr>
            <p:nvPr/>
          </p:nvCxnSpPr>
          <p:spPr bwMode="auto">
            <a:xfrm>
              <a:off x="3657600" y="5676900"/>
              <a:ext cx="38100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9" idx="3"/>
              <a:endCxn id="121" idx="1"/>
            </p:cNvCxnSpPr>
            <p:nvPr/>
          </p:nvCxnSpPr>
          <p:spPr bwMode="auto">
            <a:xfrm>
              <a:off x="4419600" y="5676900"/>
              <a:ext cx="38100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21" idx="3"/>
              <a:endCxn id="120" idx="1"/>
            </p:cNvCxnSpPr>
            <p:nvPr/>
          </p:nvCxnSpPr>
          <p:spPr bwMode="auto">
            <a:xfrm>
              <a:off x="5181600" y="5676900"/>
              <a:ext cx="38100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8453122" y="3793068"/>
            <a:ext cx="4536902" cy="4280747"/>
            <a:chOff x="5943600" y="2667000"/>
            <a:chExt cx="3190009" cy="3009900"/>
          </a:xfrm>
        </p:grpSpPr>
        <p:sp>
          <p:nvSpPr>
            <p:cNvPr id="109" name="Right Arrow 108"/>
            <p:cNvSpPr/>
            <p:nvPr/>
          </p:nvSpPr>
          <p:spPr bwMode="auto">
            <a:xfrm rot="1011734">
              <a:off x="6485833" y="2706227"/>
              <a:ext cx="822960" cy="18288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0" name="Right Arrow 109"/>
            <p:cNvSpPr/>
            <p:nvPr/>
          </p:nvSpPr>
          <p:spPr bwMode="auto">
            <a:xfrm rot="20442843">
              <a:off x="6487431" y="3696262"/>
              <a:ext cx="822960" cy="18288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130048" tIns="65024" rIns="130048" bIns="65024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707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2667000"/>
              <a:ext cx="1818409" cy="1600200"/>
            </a:xfrm>
            <a:prstGeom prst="rect">
              <a:avLst/>
            </a:prstGeom>
          </p:spPr>
        </p:pic>
        <p:cxnSp>
          <p:nvCxnSpPr>
            <p:cNvPr id="128" name="Curved Connector 127"/>
            <p:cNvCxnSpPr>
              <a:stCxn id="120" idx="3"/>
            </p:cNvCxnSpPr>
            <p:nvPr/>
          </p:nvCxnSpPr>
          <p:spPr bwMode="auto">
            <a:xfrm flipV="1">
              <a:off x="5943600" y="3923607"/>
              <a:ext cx="566922" cy="1753293"/>
            </a:xfrm>
            <a:prstGeom prst="curvedConnector3">
              <a:avLst>
                <a:gd name="adj1" fmla="val 50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9" name="Rectangle 128"/>
          <p:cNvSpPr/>
          <p:nvPr/>
        </p:nvSpPr>
        <p:spPr bwMode="auto">
          <a:xfrm>
            <a:off x="3014750" y="2679776"/>
            <a:ext cx="6187133" cy="2581257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847245" y="2637008"/>
            <a:ext cx="2786920" cy="5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844" b="1" kern="0" dirty="0">
                <a:solidFill>
                  <a:prstClr val="black"/>
                </a:solidFill>
              </a:rPr>
              <a:t>Image channel</a:t>
            </a:r>
          </a:p>
        </p:txBody>
      </p:sp>
      <p:sp>
        <p:nvSpPr>
          <p:cNvPr id="131" name="Rectangle 130"/>
          <p:cNvSpPr/>
          <p:nvPr/>
        </p:nvSpPr>
        <p:spPr bwMode="auto">
          <a:xfrm>
            <a:off x="1241367" y="7172345"/>
            <a:ext cx="7428500" cy="2325102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566469" y="8922660"/>
            <a:ext cx="3003666" cy="5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844" b="1" kern="0" dirty="0">
                <a:solidFill>
                  <a:prstClr val="black"/>
                </a:solidFill>
              </a:rPr>
              <a:t>Question channel</a:t>
            </a:r>
          </a:p>
        </p:txBody>
      </p:sp>
      <p:sp>
        <p:nvSpPr>
          <p:cNvPr id="133" name="Rectangle 132"/>
          <p:cNvSpPr/>
          <p:nvPr/>
        </p:nvSpPr>
        <p:spPr bwMode="auto">
          <a:xfrm>
            <a:off x="10423544" y="3290609"/>
            <a:ext cx="1359595" cy="2916228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595969" y="3228135"/>
            <a:ext cx="3003666" cy="5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844" b="1" kern="0" dirty="0">
                <a:solidFill>
                  <a:prstClr val="black"/>
                </a:solidFill>
              </a:rPr>
              <a:t>MLP</a:t>
            </a:r>
          </a:p>
        </p:txBody>
      </p:sp>
    </p:spTree>
    <p:extLst>
      <p:ext uri="{BB962C8B-B14F-4D97-AF65-F5344CB8AC3E}">
        <p14:creationId xmlns:p14="http://schemas.microsoft.com/office/powerpoint/2010/main" val="198036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/>
      <p:bldP spid="131" grpId="0" animBg="1"/>
      <p:bldP spid="132" grpId="0"/>
      <p:bldP spid="133" grpId="0" animBg="1"/>
      <p:bldP spid="1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roup 228"/>
          <p:cNvGrpSpPr/>
          <p:nvPr/>
        </p:nvGrpSpPr>
        <p:grpSpPr>
          <a:xfrm>
            <a:off x="613084" y="3437776"/>
            <a:ext cx="11735399" cy="3689208"/>
            <a:chOff x="574766" y="2208502"/>
            <a:chExt cx="11001934" cy="3458633"/>
          </a:xfrm>
        </p:grpSpPr>
        <p:grpSp>
          <p:nvGrpSpPr>
            <p:cNvPr id="230" name="Group 229"/>
            <p:cNvGrpSpPr/>
            <p:nvPr/>
          </p:nvGrpSpPr>
          <p:grpSpPr>
            <a:xfrm>
              <a:off x="6982693" y="2734976"/>
              <a:ext cx="1233057" cy="2258291"/>
              <a:chOff x="5310249" y="1585356"/>
              <a:chExt cx="1233057" cy="2258291"/>
            </a:xfrm>
          </p:grpSpPr>
          <p:cxnSp>
            <p:nvCxnSpPr>
              <p:cNvPr id="243" name="Straight Arrow Connector 242"/>
              <p:cNvCxnSpPr>
                <a:stCxn id="233" idx="3"/>
                <a:endCxn id="240" idx="1"/>
              </p:cNvCxnSpPr>
              <p:nvPr/>
            </p:nvCxnSpPr>
            <p:spPr bwMode="auto">
              <a:xfrm>
                <a:off x="5310249" y="1585356"/>
                <a:ext cx="1233057" cy="1198418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44" name="Straight Arrow Connector 243"/>
              <p:cNvCxnSpPr>
                <a:stCxn id="237" idx="3"/>
                <a:endCxn id="240" idx="1"/>
              </p:cNvCxnSpPr>
              <p:nvPr/>
            </p:nvCxnSpPr>
            <p:spPr bwMode="auto">
              <a:xfrm flipV="1">
                <a:off x="5351813" y="2783774"/>
                <a:ext cx="1191493" cy="10598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cxnSp>
          <p:nvCxnSpPr>
            <p:cNvPr id="231" name="Straight Arrow Connector 230"/>
            <p:cNvCxnSpPr>
              <a:stCxn id="240" idx="3"/>
              <a:endCxn id="232" idx="1"/>
            </p:cNvCxnSpPr>
            <p:nvPr/>
          </p:nvCxnSpPr>
          <p:spPr bwMode="auto">
            <a:xfrm flipV="1">
              <a:off x="10280076" y="3928496"/>
              <a:ext cx="534396" cy="4898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232" name="Rectangle 231"/>
            <p:cNvSpPr/>
            <p:nvPr/>
          </p:nvSpPr>
          <p:spPr>
            <a:xfrm>
              <a:off x="10814472" y="3622582"/>
              <a:ext cx="762228" cy="6118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87647">
                <a:defRPr/>
              </a:pPr>
              <a:r>
                <a:rPr lang="en-US" altLang="zh-CN" sz="3641" i="1" kern="0" dirty="0">
                  <a:solidFill>
                    <a:prstClr val="black"/>
                  </a:solidFill>
                </a:rPr>
                <a:t>“2”</a:t>
              </a:r>
              <a:endParaRPr lang="en-US" sz="3641" i="1" kern="0" dirty="0">
                <a:solidFill>
                  <a:prstClr val="black"/>
                </a:solidFill>
              </a:endParaRPr>
            </a:p>
          </p:txBody>
        </p:sp>
        <p:sp>
          <p:nvSpPr>
            <p:cNvPr id="233" name="Rectangle 232"/>
            <p:cNvSpPr/>
            <p:nvPr/>
          </p:nvSpPr>
          <p:spPr bwMode="auto">
            <a:xfrm>
              <a:off x="4724402" y="2208502"/>
              <a:ext cx="2258291" cy="10529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7536" tIns="48768" rIns="97536" bIns="4876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75295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 sz="1280" kern="0" dirty="0">
                <a:solidFill>
                  <a:prstClr val="black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574766" y="4226236"/>
              <a:ext cx="2678529" cy="1440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87647">
                <a:defRPr/>
              </a:pPr>
              <a:r>
                <a:rPr lang="en-US" sz="3129" i="1" kern="0" dirty="0">
                  <a:solidFill>
                    <a:prstClr val="black"/>
                  </a:solidFill>
                </a:rPr>
                <a:t>How many horses are in this image?</a:t>
              </a:r>
            </a:p>
          </p:txBody>
        </p:sp>
        <p:cxnSp>
          <p:nvCxnSpPr>
            <p:cNvPr id="235" name="Straight Arrow Connector 234"/>
            <p:cNvCxnSpPr>
              <a:endCxn id="233" idx="1"/>
            </p:cNvCxnSpPr>
            <p:nvPr/>
          </p:nvCxnSpPr>
          <p:spPr bwMode="auto">
            <a:xfrm flipV="1">
              <a:off x="3107216" y="2734976"/>
              <a:ext cx="1554480" cy="1504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236" name="TextBox 235"/>
            <p:cNvSpPr txBox="1"/>
            <p:nvPr/>
          </p:nvSpPr>
          <p:spPr>
            <a:xfrm>
              <a:off x="4750593" y="2296416"/>
              <a:ext cx="2250281" cy="89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87647">
                <a:defRPr/>
              </a:pPr>
              <a:r>
                <a:rPr lang="en-US" sz="2800" kern="0" dirty="0" smtClean="0">
                  <a:solidFill>
                    <a:prstClr val="black"/>
                  </a:solidFill>
                </a:rPr>
                <a:t>Image</a:t>
              </a:r>
            </a:p>
            <a:p>
              <a:pPr algn="ctr" defTabSz="487647">
                <a:defRPr/>
              </a:pPr>
              <a:r>
                <a:rPr lang="en-US" sz="2800" kern="0" dirty="0" smtClean="0">
                  <a:solidFill>
                    <a:prstClr val="black"/>
                  </a:solidFill>
                </a:rPr>
                <a:t>channel</a:t>
              </a:r>
              <a:endParaRPr lang="en-US" sz="2800" kern="0" dirty="0">
                <a:solidFill>
                  <a:prstClr val="black"/>
                </a:solidFill>
              </a:endParaRPr>
            </a:p>
          </p:txBody>
        </p:sp>
        <p:sp>
          <p:nvSpPr>
            <p:cNvPr id="237" name="Rectangle 236"/>
            <p:cNvSpPr/>
            <p:nvPr/>
          </p:nvSpPr>
          <p:spPr bwMode="auto">
            <a:xfrm>
              <a:off x="4752114" y="4466794"/>
              <a:ext cx="2272143" cy="1052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7536" tIns="48768" rIns="97536" bIns="4876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75295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 sz="1280" kern="0" dirty="0">
                <a:solidFill>
                  <a:prstClr val="black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cxnSp>
          <p:nvCxnSpPr>
            <p:cNvPr id="238" name="Straight Arrow Connector 237"/>
            <p:cNvCxnSpPr/>
            <p:nvPr/>
          </p:nvCxnSpPr>
          <p:spPr bwMode="auto">
            <a:xfrm>
              <a:off x="3108960" y="4992720"/>
              <a:ext cx="1554480" cy="547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239" name="TextBox 238"/>
            <p:cNvSpPr txBox="1"/>
            <p:nvPr/>
          </p:nvSpPr>
          <p:spPr>
            <a:xfrm>
              <a:off x="4757740" y="4555579"/>
              <a:ext cx="2257424" cy="89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87647">
                <a:defRPr/>
              </a:pPr>
              <a:r>
                <a:rPr lang="en-US" sz="2800" kern="0" dirty="0">
                  <a:solidFill>
                    <a:prstClr val="black"/>
                  </a:solidFill>
                </a:rPr>
                <a:t>Question channel</a:t>
              </a:r>
            </a:p>
          </p:txBody>
        </p:sp>
        <p:sp>
          <p:nvSpPr>
            <p:cNvPr id="240" name="Rectangle 239"/>
            <p:cNvSpPr/>
            <p:nvPr/>
          </p:nvSpPr>
          <p:spPr bwMode="auto">
            <a:xfrm>
              <a:off x="8215750" y="3344575"/>
              <a:ext cx="2064326" cy="11776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7536" tIns="48768" rIns="97536" bIns="4876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75295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 sz="1280" kern="0" dirty="0">
                <a:solidFill>
                  <a:prstClr val="black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8215312" y="3716508"/>
              <a:ext cx="2085976" cy="490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87647">
                <a:defRPr/>
              </a:pPr>
              <a:r>
                <a:rPr lang="en-US" sz="2800" kern="0" dirty="0">
                  <a:solidFill>
                    <a:prstClr val="black"/>
                  </a:solidFill>
                </a:rPr>
                <a:t>MLP</a:t>
              </a: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894080" y="390144"/>
            <a:ext cx="11159444" cy="7424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Simplified VQA model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19</a:t>
            </a:fld>
            <a:endParaRPr lang="en-IN"/>
          </a:p>
        </p:txBody>
      </p:sp>
      <p:pic>
        <p:nvPicPr>
          <p:cNvPr id="22" name="Picture 21" descr="2007_00490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10" y="3064486"/>
            <a:ext cx="2403285" cy="18024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99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38999"/>
            <a:ext cx="13004800" cy="3395698"/>
          </a:xfrm>
        </p:spPr>
        <p:txBody>
          <a:bodyPr>
            <a:normAutofit/>
          </a:bodyPr>
          <a:lstStyle/>
          <a:p>
            <a:r>
              <a:rPr lang="en-US" dirty="0" smtClean="0"/>
              <a:t>What Do Deep VQA Models Attend To?</a:t>
            </a:r>
            <a:endParaRPr lang="en-IN" dirty="0"/>
          </a:p>
        </p:txBody>
      </p:sp>
      <p:pic>
        <p:nvPicPr>
          <p:cNvPr id="6" name="Picture 5" descr="dhruv_batra_1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673" y="6177280"/>
            <a:ext cx="2288845" cy="2288845"/>
          </a:xfrm>
          <a:prstGeom prst="rect">
            <a:avLst/>
          </a:prstGeom>
        </p:spPr>
      </p:pic>
      <p:pic>
        <p:nvPicPr>
          <p:cNvPr id="7" name="Picture 2" descr="dev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124" y="6177282"/>
            <a:ext cx="2285129" cy="228512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408717" y="5455824"/>
            <a:ext cx="2749588" cy="761710"/>
          </a:xfrm>
          <a:prstGeom prst="rect">
            <a:avLst/>
          </a:prstGeom>
        </p:spPr>
        <p:txBody>
          <a:bodyPr vert="horz" lIns="130048" tIns="65024" rIns="130048" bIns="65024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13" dirty="0"/>
              <a:t>Yash Goyal</a:t>
            </a:r>
            <a:endParaRPr lang="en-IN" sz="3413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251197" y="5462016"/>
            <a:ext cx="3176886" cy="761710"/>
          </a:xfrm>
          <a:prstGeom prst="rect">
            <a:avLst/>
          </a:prstGeom>
        </p:spPr>
        <p:txBody>
          <a:bodyPr vert="horz" lIns="130048" tIns="65024" rIns="130048" bIns="65024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13" dirty="0" err="1"/>
              <a:t>Akrit</a:t>
            </a:r>
            <a:r>
              <a:rPr lang="en-US" sz="3413" dirty="0"/>
              <a:t> </a:t>
            </a:r>
            <a:r>
              <a:rPr lang="en-US" sz="3413" dirty="0" err="1"/>
              <a:t>Mohapatra</a:t>
            </a:r>
            <a:endParaRPr lang="en-IN" sz="3413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6496208" y="5462016"/>
            <a:ext cx="2984919" cy="761710"/>
          </a:xfrm>
          <a:prstGeom prst="rect">
            <a:avLst/>
          </a:prstGeom>
        </p:spPr>
        <p:txBody>
          <a:bodyPr vert="horz" lIns="130048" tIns="65024" rIns="130048" bIns="65024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13" dirty="0"/>
              <a:t>Devi Parikh</a:t>
            </a:r>
            <a:endParaRPr lang="en-IN" sz="3413" dirty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629751" y="5462016"/>
            <a:ext cx="2984919" cy="761710"/>
          </a:xfrm>
          <a:prstGeom prst="rect">
            <a:avLst/>
          </a:prstGeom>
        </p:spPr>
        <p:txBody>
          <a:bodyPr vert="horz" lIns="130048" tIns="65024" rIns="130048" bIns="65024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13" dirty="0" err="1"/>
              <a:t>Dhruv</a:t>
            </a:r>
            <a:r>
              <a:rPr lang="en-US" sz="3413" dirty="0"/>
              <a:t> </a:t>
            </a:r>
            <a:r>
              <a:rPr lang="en-US" sz="3413" dirty="0" err="1"/>
              <a:t>Batra</a:t>
            </a:r>
            <a:endParaRPr lang="en-IN" sz="3413" dirty="0"/>
          </a:p>
        </p:txBody>
      </p:sp>
      <p:pic>
        <p:nvPicPr>
          <p:cNvPr id="1026" name="Picture 2" descr="https://computing.ece.vt.edu/~ygoyal/yash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2" b="29548"/>
          <a:stretch/>
        </p:blipFill>
        <p:spPr bwMode="auto">
          <a:xfrm>
            <a:off x="611402" y="6177280"/>
            <a:ext cx="2288845" cy="228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728886" y="6179874"/>
            <a:ext cx="2288845" cy="228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2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0144"/>
            <a:ext cx="13004800" cy="7424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Visualization #1: Guided Backpropagation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20</a:t>
            </a:fld>
            <a:endParaRPr lang="en-IN" dirty="0"/>
          </a:p>
        </p:txBody>
      </p:sp>
      <p:cxnSp>
        <p:nvCxnSpPr>
          <p:cNvPr id="263" name="Straight Arrow Connector 262"/>
          <p:cNvCxnSpPr/>
          <p:nvPr/>
        </p:nvCxnSpPr>
        <p:spPr bwMode="auto">
          <a:xfrm rot="22260000">
            <a:off x="7340257" y="4282121"/>
            <a:ext cx="1560576" cy="1278312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arrow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64" name="Straight Arrow Connector 263"/>
          <p:cNvCxnSpPr/>
          <p:nvPr/>
        </p:nvCxnSpPr>
        <p:spPr bwMode="auto">
          <a:xfrm rot="-780000" flipV="1">
            <a:off x="7366353" y="6128676"/>
            <a:ext cx="1560576" cy="1130532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69" name="Straight Arrow Connector 268"/>
          <p:cNvCxnSpPr/>
          <p:nvPr/>
        </p:nvCxnSpPr>
        <p:spPr bwMode="auto">
          <a:xfrm rot="-780000" flipV="1">
            <a:off x="7347133" y="6339169"/>
            <a:ext cx="1560576" cy="1130532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arrow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70" name="Straight Arrow Connector 269"/>
          <p:cNvCxnSpPr/>
          <p:nvPr/>
        </p:nvCxnSpPr>
        <p:spPr bwMode="auto">
          <a:xfrm rot="22260000">
            <a:off x="7335171" y="4074498"/>
            <a:ext cx="1560576" cy="1278312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54" name="Rectangle 253"/>
          <p:cNvSpPr/>
          <p:nvPr/>
        </p:nvSpPr>
        <p:spPr bwMode="auto">
          <a:xfrm>
            <a:off x="5039363" y="3437774"/>
            <a:ext cx="2408843" cy="11231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-152400" y="7077056"/>
            <a:ext cx="37718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600" i="1" kern="0" dirty="0">
                <a:solidFill>
                  <a:prstClr val="black"/>
                </a:solidFill>
              </a:rPr>
              <a:t>Is this a whole orange?</a:t>
            </a:r>
          </a:p>
        </p:txBody>
      </p:sp>
      <p:sp>
        <p:nvSpPr>
          <p:cNvPr id="257" name="TextBox 256"/>
          <p:cNvSpPr txBox="1"/>
          <p:nvPr/>
        </p:nvSpPr>
        <p:spPr>
          <a:xfrm>
            <a:off x="5048253" y="3531549"/>
            <a:ext cx="2407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800" kern="0" dirty="0" smtClean="0">
                <a:solidFill>
                  <a:prstClr val="black"/>
                </a:solidFill>
              </a:rPr>
              <a:t>Image</a:t>
            </a:r>
          </a:p>
          <a:p>
            <a:pPr algn="ctr" defTabSz="487647">
              <a:defRPr/>
            </a:pPr>
            <a:r>
              <a:rPr lang="en-US" sz="2800" kern="0" dirty="0" smtClean="0">
                <a:solidFill>
                  <a:prstClr val="black"/>
                </a:solidFill>
              </a:rPr>
              <a:t>channel</a:t>
            </a:r>
            <a:endParaRPr lang="en-US" sz="2800" kern="0" dirty="0">
              <a:solidFill>
                <a:prstClr val="black"/>
              </a:solidFill>
            </a:endParaRPr>
          </a:p>
        </p:txBody>
      </p:sp>
      <p:sp>
        <p:nvSpPr>
          <p:cNvPr id="258" name="Rectangle 257"/>
          <p:cNvSpPr/>
          <p:nvPr/>
        </p:nvSpPr>
        <p:spPr bwMode="auto">
          <a:xfrm>
            <a:off x="5068924" y="7020116"/>
            <a:ext cx="2423619" cy="11231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5074921" y="7114820"/>
            <a:ext cx="24079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800" kern="0" dirty="0">
                <a:solidFill>
                  <a:prstClr val="black"/>
                </a:solidFill>
              </a:rPr>
              <a:t>Question channel</a:t>
            </a:r>
          </a:p>
        </p:txBody>
      </p:sp>
      <p:sp>
        <p:nvSpPr>
          <p:cNvPr id="261" name="Rectangle 260"/>
          <p:cNvSpPr/>
          <p:nvPr/>
        </p:nvSpPr>
        <p:spPr bwMode="auto">
          <a:xfrm>
            <a:off x="8763468" y="5116055"/>
            <a:ext cx="2201948" cy="12561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8763001" y="5512786"/>
            <a:ext cx="2225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800" kern="0" dirty="0">
                <a:solidFill>
                  <a:prstClr val="black"/>
                </a:solidFill>
              </a:rPr>
              <a:t>MLP</a:t>
            </a:r>
          </a:p>
        </p:txBody>
      </p:sp>
      <p:cxnSp>
        <p:nvCxnSpPr>
          <p:cNvPr id="252" name="Straight Arrow Connector 251"/>
          <p:cNvCxnSpPr/>
          <p:nvPr/>
        </p:nvCxnSpPr>
        <p:spPr bwMode="auto">
          <a:xfrm>
            <a:off x="10965418" y="5491384"/>
            <a:ext cx="570022" cy="7303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65" name="Straight Arrow Connector 264"/>
          <p:cNvCxnSpPr/>
          <p:nvPr/>
        </p:nvCxnSpPr>
        <p:spPr bwMode="auto">
          <a:xfrm rot="10800000">
            <a:off x="10957287" y="5876797"/>
            <a:ext cx="565710" cy="0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67" name="Straight Arrow Connector 266"/>
          <p:cNvCxnSpPr/>
          <p:nvPr/>
        </p:nvCxnSpPr>
        <p:spPr bwMode="auto">
          <a:xfrm flipV="1">
            <a:off x="3370753" y="7367005"/>
            <a:ext cx="1634802" cy="9112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68" name="Straight Arrow Connector 267"/>
          <p:cNvCxnSpPr/>
          <p:nvPr/>
        </p:nvCxnSpPr>
        <p:spPr bwMode="auto">
          <a:xfrm rot="10800000">
            <a:off x="3347445" y="7725096"/>
            <a:ext cx="1622433" cy="0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72" name="Straight Arrow Connector 271"/>
          <p:cNvCxnSpPr/>
          <p:nvPr/>
        </p:nvCxnSpPr>
        <p:spPr bwMode="auto">
          <a:xfrm flipV="1">
            <a:off x="3370755" y="3765715"/>
            <a:ext cx="1634802" cy="9112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73" name="Straight Arrow Connector 272"/>
          <p:cNvCxnSpPr/>
          <p:nvPr/>
        </p:nvCxnSpPr>
        <p:spPr bwMode="auto">
          <a:xfrm rot="10800000">
            <a:off x="3347447" y="4360257"/>
            <a:ext cx="1622433" cy="0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" y="7808371"/>
            <a:ext cx="3451274" cy="302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4421" y="5316180"/>
            <a:ext cx="1331267" cy="32789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507357" y="3284624"/>
            <a:ext cx="1182255" cy="398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1991" i="1" kern="0" dirty="0">
                <a:solidFill>
                  <a:prstClr val="black"/>
                </a:solidFill>
              </a:rPr>
              <a:t>Forward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546763" y="6980267"/>
            <a:ext cx="1182255" cy="398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1991" i="1" kern="0" dirty="0">
                <a:solidFill>
                  <a:prstClr val="black"/>
                </a:solidFill>
              </a:rPr>
              <a:t>Forward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07350" y="7729034"/>
            <a:ext cx="1339894" cy="705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1991" i="1" kern="0" dirty="0">
                <a:solidFill>
                  <a:prstClr val="black"/>
                </a:solidFill>
              </a:rPr>
              <a:t>Guided </a:t>
            </a:r>
            <a:r>
              <a:rPr lang="en-US" sz="1991" i="1" kern="0" dirty="0" err="1">
                <a:solidFill>
                  <a:prstClr val="black"/>
                </a:solidFill>
              </a:rPr>
              <a:t>Backprop</a:t>
            </a:r>
            <a:endParaRPr lang="en-US" sz="1991" i="1" kern="0" dirty="0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67940" y="4388071"/>
            <a:ext cx="1339894" cy="705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1991" i="1" kern="0" dirty="0">
                <a:solidFill>
                  <a:prstClr val="black"/>
                </a:solidFill>
              </a:rPr>
              <a:t>Guided </a:t>
            </a:r>
            <a:r>
              <a:rPr lang="en-US" sz="1991" i="1" kern="0" dirty="0" err="1">
                <a:solidFill>
                  <a:prstClr val="black"/>
                </a:solidFill>
              </a:rPr>
              <a:t>Backprop</a:t>
            </a:r>
            <a:endParaRPr lang="en-US" sz="1991" i="1" kern="0" dirty="0">
              <a:solidFill>
                <a:prstClr val="black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6184" y="5725863"/>
            <a:ext cx="1128266" cy="387371"/>
          </a:xfrm>
          <a:prstGeom prst="rect">
            <a:avLst/>
          </a:prstGeom>
        </p:spPr>
      </p:pic>
      <p:pic>
        <p:nvPicPr>
          <p:cNvPr id="32" name="Picture 2" descr="https://computing.ece.vt.edu/~ygoyal/Webpages/interpretability/first3000_guidedback_image_jpgs/354333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88"/>
          <a:stretch/>
        </p:blipFill>
        <p:spPr bwMode="auto">
          <a:xfrm>
            <a:off x="486882" y="4127624"/>
            <a:ext cx="2523018" cy="24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vision.ece.vt.edu/mscoco/images/val2014/COCO_val2014_00000035433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1" y="1518506"/>
            <a:ext cx="2488110" cy="256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9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0" animBg="1"/>
      <p:bldP spid="257" grpId="0"/>
      <p:bldP spid="258" grpId="0" animBg="1"/>
      <p:bldP spid="260" grpId="0"/>
      <p:bldP spid="261" grpId="0" animBg="1"/>
      <p:bldP spid="262" grpId="0"/>
      <p:bldP spid="33" grpId="0"/>
      <p:bldP spid="34" grpId="0"/>
      <p:bldP spid="35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/>
          <p:cNvGrpSpPr/>
          <p:nvPr/>
        </p:nvGrpSpPr>
        <p:grpSpPr>
          <a:xfrm>
            <a:off x="5812723" y="3999348"/>
            <a:ext cx="1315260" cy="2408845"/>
            <a:chOff x="5310248" y="1585355"/>
            <a:chExt cx="1233056" cy="2258292"/>
          </a:xfrm>
        </p:grpSpPr>
        <p:cxnSp>
          <p:nvCxnSpPr>
            <p:cNvPr id="243" name="Straight Arrow Connector 242"/>
            <p:cNvCxnSpPr>
              <a:stCxn id="233" idx="3"/>
              <a:endCxn id="240" idx="1"/>
            </p:cNvCxnSpPr>
            <p:nvPr/>
          </p:nvCxnSpPr>
          <p:spPr bwMode="auto">
            <a:xfrm>
              <a:off x="5310248" y="1585355"/>
              <a:ext cx="1233056" cy="1198419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44" name="Straight Arrow Connector 243"/>
            <p:cNvCxnSpPr>
              <a:stCxn id="237" idx="3"/>
              <a:endCxn id="240" idx="1"/>
            </p:cNvCxnSpPr>
            <p:nvPr/>
          </p:nvCxnSpPr>
          <p:spPr bwMode="auto">
            <a:xfrm flipV="1">
              <a:off x="5351812" y="2783774"/>
              <a:ext cx="1191492" cy="1059873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cxnSp>
        <p:nvCxnSpPr>
          <p:cNvPr id="231" name="Straight Arrow Connector 230"/>
          <p:cNvCxnSpPr>
            <a:stCxn id="240" idx="3"/>
          </p:cNvCxnSpPr>
          <p:nvPr/>
        </p:nvCxnSpPr>
        <p:spPr bwMode="auto">
          <a:xfrm>
            <a:off x="9329934" y="5277661"/>
            <a:ext cx="570021" cy="7303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3" name="Rectangle 232"/>
          <p:cNvSpPr/>
          <p:nvPr/>
        </p:nvSpPr>
        <p:spPr bwMode="auto">
          <a:xfrm>
            <a:off x="3403882" y="3437774"/>
            <a:ext cx="2408845" cy="11231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21938" y="5964410"/>
            <a:ext cx="2857099" cy="105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3129" i="1" kern="0" dirty="0">
                <a:solidFill>
                  <a:prstClr val="black"/>
                </a:solidFill>
              </a:rPr>
              <a:t>Is this a whole orange?</a:t>
            </a:r>
          </a:p>
        </p:txBody>
      </p:sp>
      <p:cxnSp>
        <p:nvCxnSpPr>
          <p:cNvPr id="235" name="Straight Arrow Connector 234"/>
          <p:cNvCxnSpPr/>
          <p:nvPr/>
        </p:nvCxnSpPr>
        <p:spPr bwMode="auto">
          <a:xfrm flipV="1">
            <a:off x="2731008" y="4019054"/>
            <a:ext cx="650240" cy="1604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6" name="TextBox 235"/>
          <p:cNvSpPr txBox="1"/>
          <p:nvPr/>
        </p:nvSpPr>
        <p:spPr>
          <a:xfrm>
            <a:off x="3412769" y="3531549"/>
            <a:ext cx="2407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800" kern="0" dirty="0" smtClean="0">
                <a:solidFill>
                  <a:prstClr val="black"/>
                </a:solidFill>
              </a:rPr>
              <a:t>Image</a:t>
            </a:r>
          </a:p>
          <a:p>
            <a:pPr algn="ctr" defTabSz="487647">
              <a:defRPr/>
            </a:pPr>
            <a:r>
              <a:rPr lang="en-US" sz="2800" kern="0" dirty="0" smtClean="0">
                <a:solidFill>
                  <a:prstClr val="black"/>
                </a:solidFill>
              </a:rPr>
              <a:t>channel</a:t>
            </a:r>
            <a:endParaRPr lang="en-US" sz="2800" kern="0" dirty="0">
              <a:solidFill>
                <a:prstClr val="black"/>
              </a:solidFill>
            </a:endParaRPr>
          </a:p>
        </p:txBody>
      </p:sp>
      <p:sp>
        <p:nvSpPr>
          <p:cNvPr id="237" name="Rectangle 236"/>
          <p:cNvSpPr/>
          <p:nvPr/>
        </p:nvSpPr>
        <p:spPr bwMode="auto">
          <a:xfrm>
            <a:off x="3433439" y="5846619"/>
            <a:ext cx="2423620" cy="11231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238" name="Straight Arrow Connector 237"/>
          <p:cNvCxnSpPr/>
          <p:nvPr/>
        </p:nvCxnSpPr>
        <p:spPr bwMode="auto">
          <a:xfrm>
            <a:off x="2725077" y="6407609"/>
            <a:ext cx="650240" cy="583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9" name="TextBox 238"/>
          <p:cNvSpPr txBox="1"/>
          <p:nvPr/>
        </p:nvSpPr>
        <p:spPr>
          <a:xfrm>
            <a:off x="3439438" y="5941323"/>
            <a:ext cx="24079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800" kern="0" dirty="0">
                <a:solidFill>
                  <a:prstClr val="black"/>
                </a:solidFill>
              </a:rPr>
              <a:t>Question channel</a:t>
            </a:r>
          </a:p>
        </p:txBody>
      </p:sp>
      <p:sp>
        <p:nvSpPr>
          <p:cNvPr id="240" name="Rectangle 239"/>
          <p:cNvSpPr/>
          <p:nvPr/>
        </p:nvSpPr>
        <p:spPr bwMode="auto">
          <a:xfrm>
            <a:off x="7127985" y="4649586"/>
            <a:ext cx="2201948" cy="12561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7127518" y="5046317"/>
            <a:ext cx="2225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800" kern="0" dirty="0">
                <a:solidFill>
                  <a:prstClr val="black"/>
                </a:solidFill>
              </a:rPr>
              <a:t>MLP</a:t>
            </a:r>
          </a:p>
        </p:txBody>
      </p:sp>
      <p:pic>
        <p:nvPicPr>
          <p:cNvPr id="245" name="Picture 2" descr="https://vision.ece.vt.edu/mscoco/images/val2014/COCO_val2014_00000035433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09" y="2552659"/>
            <a:ext cx="2181514" cy="290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894080" y="390144"/>
            <a:ext cx="11159444" cy="7424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Visualization #2: Occlusion (question)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21</a:t>
            </a:fld>
            <a:endParaRPr lang="en-IN"/>
          </a:p>
        </p:txBody>
      </p:sp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721196"/>
              </p:ext>
            </p:extLst>
          </p:nvPr>
        </p:nvGraphicFramePr>
        <p:xfrm>
          <a:off x="9950642" y="3546766"/>
          <a:ext cx="2837412" cy="2955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Rectangle 19"/>
          <p:cNvSpPr/>
          <p:nvPr/>
        </p:nvSpPr>
        <p:spPr>
          <a:xfrm>
            <a:off x="10969791" y="5829301"/>
            <a:ext cx="529825" cy="476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41"/>
          </a:p>
        </p:txBody>
      </p:sp>
    </p:spTree>
    <p:extLst>
      <p:ext uri="{BB962C8B-B14F-4D97-AF65-F5344CB8AC3E}">
        <p14:creationId xmlns:p14="http://schemas.microsoft.com/office/powerpoint/2010/main" val="177414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/>
          <p:cNvGrpSpPr/>
          <p:nvPr/>
        </p:nvGrpSpPr>
        <p:grpSpPr>
          <a:xfrm>
            <a:off x="5812723" y="3999348"/>
            <a:ext cx="1315260" cy="2408845"/>
            <a:chOff x="5310248" y="1585355"/>
            <a:chExt cx="1233056" cy="2258292"/>
          </a:xfrm>
        </p:grpSpPr>
        <p:cxnSp>
          <p:nvCxnSpPr>
            <p:cNvPr id="243" name="Straight Arrow Connector 242"/>
            <p:cNvCxnSpPr>
              <a:stCxn id="233" idx="3"/>
              <a:endCxn id="240" idx="1"/>
            </p:cNvCxnSpPr>
            <p:nvPr/>
          </p:nvCxnSpPr>
          <p:spPr bwMode="auto">
            <a:xfrm>
              <a:off x="5310248" y="1585355"/>
              <a:ext cx="1233056" cy="1198419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44" name="Straight Arrow Connector 243"/>
            <p:cNvCxnSpPr>
              <a:stCxn id="237" idx="3"/>
              <a:endCxn id="240" idx="1"/>
            </p:cNvCxnSpPr>
            <p:nvPr/>
          </p:nvCxnSpPr>
          <p:spPr bwMode="auto">
            <a:xfrm flipV="1">
              <a:off x="5351812" y="2783774"/>
              <a:ext cx="1191492" cy="1059873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cxnSp>
        <p:nvCxnSpPr>
          <p:cNvPr id="231" name="Straight Arrow Connector 230"/>
          <p:cNvCxnSpPr>
            <a:stCxn id="240" idx="3"/>
          </p:cNvCxnSpPr>
          <p:nvPr/>
        </p:nvCxnSpPr>
        <p:spPr bwMode="auto">
          <a:xfrm>
            <a:off x="9329934" y="5277661"/>
            <a:ext cx="570021" cy="7303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3" name="Rectangle 232"/>
          <p:cNvSpPr/>
          <p:nvPr/>
        </p:nvSpPr>
        <p:spPr bwMode="auto">
          <a:xfrm>
            <a:off x="3403882" y="3437774"/>
            <a:ext cx="2408845" cy="11231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21938" y="5964410"/>
            <a:ext cx="2857099" cy="105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3129" i="1" kern="0" dirty="0">
                <a:solidFill>
                  <a:prstClr val="black"/>
                </a:solidFill>
              </a:rPr>
              <a:t>Is this a whole orange?</a:t>
            </a:r>
          </a:p>
        </p:txBody>
      </p:sp>
      <p:cxnSp>
        <p:nvCxnSpPr>
          <p:cNvPr id="235" name="Straight Arrow Connector 234"/>
          <p:cNvCxnSpPr/>
          <p:nvPr/>
        </p:nvCxnSpPr>
        <p:spPr bwMode="auto">
          <a:xfrm flipV="1">
            <a:off x="2731008" y="4019054"/>
            <a:ext cx="650240" cy="1604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7" name="Rectangle 236"/>
          <p:cNvSpPr/>
          <p:nvPr/>
        </p:nvSpPr>
        <p:spPr bwMode="auto">
          <a:xfrm>
            <a:off x="3433439" y="5846619"/>
            <a:ext cx="2423620" cy="11231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238" name="Straight Arrow Connector 237"/>
          <p:cNvCxnSpPr/>
          <p:nvPr/>
        </p:nvCxnSpPr>
        <p:spPr bwMode="auto">
          <a:xfrm>
            <a:off x="2725077" y="6407609"/>
            <a:ext cx="650240" cy="583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0" name="Rectangle 239"/>
          <p:cNvSpPr/>
          <p:nvPr/>
        </p:nvSpPr>
        <p:spPr bwMode="auto">
          <a:xfrm>
            <a:off x="7127985" y="4649586"/>
            <a:ext cx="2201948" cy="12561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245" name="Picture 2" descr="https://vision.ece.vt.edu/mscoco/images/val2014/COCO_val2014_00000035433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09" y="2552659"/>
            <a:ext cx="2181514" cy="290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22</a:t>
            </a:fld>
            <a:endParaRPr lang="en-IN"/>
          </a:p>
        </p:txBody>
      </p:sp>
      <p:sp>
        <p:nvSpPr>
          <p:cNvPr id="19" name="Rectangle 18"/>
          <p:cNvSpPr/>
          <p:nvPr/>
        </p:nvSpPr>
        <p:spPr bwMode="auto">
          <a:xfrm>
            <a:off x="284298" y="6075100"/>
            <a:ext cx="315827" cy="445879"/>
          </a:xfrm>
          <a:prstGeom prst="rect">
            <a:avLst/>
          </a:prstGeom>
          <a:solidFill>
            <a:schemeClr val="bg1">
              <a:alpha val="79000"/>
            </a:schemeClr>
          </a:solidFill>
          <a:ln w="254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0820235"/>
              </p:ext>
            </p:extLst>
          </p:nvPr>
        </p:nvGraphicFramePr>
        <p:xfrm>
          <a:off x="9950642" y="3546766"/>
          <a:ext cx="2837412" cy="2955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Rectangle 19"/>
          <p:cNvSpPr/>
          <p:nvPr/>
        </p:nvSpPr>
        <p:spPr>
          <a:xfrm>
            <a:off x="10969791" y="5829301"/>
            <a:ext cx="529825" cy="476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41"/>
          </a:p>
        </p:txBody>
      </p:sp>
      <p:sp>
        <p:nvSpPr>
          <p:cNvPr id="22" name="Rectangle 21"/>
          <p:cNvSpPr/>
          <p:nvPr/>
        </p:nvSpPr>
        <p:spPr>
          <a:xfrm>
            <a:off x="10888380" y="4096293"/>
            <a:ext cx="695914" cy="47570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1685999" y="4096293"/>
            <a:ext cx="0" cy="475488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triangle" w="lg" len="sm"/>
            <a:tailEnd type="triangle" w="lg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596881" y="3350523"/>
            <a:ext cx="2407919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240" kern="0" dirty="0" smtClean="0">
                <a:solidFill>
                  <a:srgbClr val="FF0000"/>
                </a:solidFill>
              </a:rPr>
              <a:t>importance score of “is”</a:t>
            </a:r>
            <a:endParaRPr lang="en-US" sz="2240" kern="0" dirty="0">
              <a:solidFill>
                <a:srgbClr val="FF0000"/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894080" y="410464"/>
            <a:ext cx="11159444" cy="742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13004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Visualization #2: Occlusion (question)</a:t>
            </a:r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3412769" y="3531549"/>
            <a:ext cx="2407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800" kern="0" dirty="0" smtClean="0">
                <a:solidFill>
                  <a:prstClr val="black"/>
                </a:solidFill>
              </a:rPr>
              <a:t>Image</a:t>
            </a:r>
          </a:p>
          <a:p>
            <a:pPr algn="ctr" defTabSz="487647">
              <a:defRPr/>
            </a:pPr>
            <a:r>
              <a:rPr lang="en-US" sz="2800" kern="0" dirty="0" smtClean="0">
                <a:solidFill>
                  <a:prstClr val="black"/>
                </a:solidFill>
              </a:rPr>
              <a:t>channel</a:t>
            </a:r>
            <a:endParaRPr lang="en-US" sz="2800" kern="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39438" y="5941323"/>
            <a:ext cx="24079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800" kern="0" dirty="0">
                <a:solidFill>
                  <a:prstClr val="black"/>
                </a:solidFill>
              </a:rPr>
              <a:t>Question channel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7518" y="5046317"/>
            <a:ext cx="2225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800" kern="0" dirty="0">
                <a:solidFill>
                  <a:prstClr val="black"/>
                </a:solidFill>
              </a:rPr>
              <a:t>MLP</a:t>
            </a:r>
          </a:p>
        </p:txBody>
      </p:sp>
    </p:spTree>
    <p:extLst>
      <p:ext uri="{BB962C8B-B14F-4D97-AF65-F5344CB8AC3E}">
        <p14:creationId xmlns:p14="http://schemas.microsoft.com/office/powerpoint/2010/main" val="271757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/>
          <p:cNvGrpSpPr/>
          <p:nvPr/>
        </p:nvGrpSpPr>
        <p:grpSpPr>
          <a:xfrm>
            <a:off x="5812723" y="3999348"/>
            <a:ext cx="1315260" cy="2408845"/>
            <a:chOff x="5310248" y="1585355"/>
            <a:chExt cx="1233056" cy="2258292"/>
          </a:xfrm>
        </p:grpSpPr>
        <p:cxnSp>
          <p:nvCxnSpPr>
            <p:cNvPr id="243" name="Straight Arrow Connector 242"/>
            <p:cNvCxnSpPr>
              <a:stCxn id="233" idx="3"/>
              <a:endCxn id="240" idx="1"/>
            </p:cNvCxnSpPr>
            <p:nvPr/>
          </p:nvCxnSpPr>
          <p:spPr bwMode="auto">
            <a:xfrm>
              <a:off x="5310248" y="1585355"/>
              <a:ext cx="1233056" cy="1198419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44" name="Straight Arrow Connector 243"/>
            <p:cNvCxnSpPr>
              <a:stCxn id="237" idx="3"/>
              <a:endCxn id="240" idx="1"/>
            </p:cNvCxnSpPr>
            <p:nvPr/>
          </p:nvCxnSpPr>
          <p:spPr bwMode="auto">
            <a:xfrm flipV="1">
              <a:off x="5351812" y="2783774"/>
              <a:ext cx="1191492" cy="1059873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cxnSp>
        <p:nvCxnSpPr>
          <p:cNvPr id="231" name="Straight Arrow Connector 230"/>
          <p:cNvCxnSpPr>
            <a:stCxn id="240" idx="3"/>
          </p:cNvCxnSpPr>
          <p:nvPr/>
        </p:nvCxnSpPr>
        <p:spPr bwMode="auto">
          <a:xfrm>
            <a:off x="9329934" y="5277661"/>
            <a:ext cx="570021" cy="7303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3" name="Rectangle 232"/>
          <p:cNvSpPr/>
          <p:nvPr/>
        </p:nvSpPr>
        <p:spPr bwMode="auto">
          <a:xfrm>
            <a:off x="3403882" y="3437774"/>
            <a:ext cx="2408845" cy="11231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21938" y="5964410"/>
            <a:ext cx="2857099" cy="105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3129" i="1" kern="0" dirty="0">
                <a:solidFill>
                  <a:prstClr val="black"/>
                </a:solidFill>
              </a:rPr>
              <a:t>Is this a whole orange?</a:t>
            </a:r>
          </a:p>
        </p:txBody>
      </p:sp>
      <p:cxnSp>
        <p:nvCxnSpPr>
          <p:cNvPr id="235" name="Straight Arrow Connector 234"/>
          <p:cNvCxnSpPr/>
          <p:nvPr/>
        </p:nvCxnSpPr>
        <p:spPr bwMode="auto">
          <a:xfrm flipV="1">
            <a:off x="2731008" y="4019054"/>
            <a:ext cx="650240" cy="1604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7" name="Rectangle 236"/>
          <p:cNvSpPr/>
          <p:nvPr/>
        </p:nvSpPr>
        <p:spPr bwMode="auto">
          <a:xfrm>
            <a:off x="3433439" y="5846619"/>
            <a:ext cx="2423620" cy="11231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238" name="Straight Arrow Connector 237"/>
          <p:cNvCxnSpPr/>
          <p:nvPr/>
        </p:nvCxnSpPr>
        <p:spPr bwMode="auto">
          <a:xfrm>
            <a:off x="2725077" y="6407609"/>
            <a:ext cx="650240" cy="583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0" name="Rectangle 239"/>
          <p:cNvSpPr/>
          <p:nvPr/>
        </p:nvSpPr>
        <p:spPr bwMode="auto">
          <a:xfrm>
            <a:off x="7127985" y="4649586"/>
            <a:ext cx="2201948" cy="12561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245" name="Picture 2" descr="https://vision.ece.vt.edu/mscoco/images/val2014/COCO_val2014_00000035433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09" y="2552659"/>
            <a:ext cx="2181514" cy="290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894080" y="390144"/>
            <a:ext cx="11159444" cy="7424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Visualization #2: Occlusion (question)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23</a:t>
            </a:fld>
            <a:endParaRPr lang="en-IN"/>
          </a:p>
        </p:txBody>
      </p:sp>
      <p:sp>
        <p:nvSpPr>
          <p:cNvPr id="19" name="Rectangle 18"/>
          <p:cNvSpPr/>
          <p:nvPr/>
        </p:nvSpPr>
        <p:spPr bwMode="auto">
          <a:xfrm>
            <a:off x="638979" y="6075099"/>
            <a:ext cx="622093" cy="447007"/>
          </a:xfrm>
          <a:prstGeom prst="rect">
            <a:avLst/>
          </a:prstGeom>
          <a:solidFill>
            <a:schemeClr val="bg1">
              <a:alpha val="79000"/>
            </a:schemeClr>
          </a:solidFill>
          <a:ln w="254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8772758"/>
              </p:ext>
            </p:extLst>
          </p:nvPr>
        </p:nvGraphicFramePr>
        <p:xfrm>
          <a:off x="9950642" y="3546766"/>
          <a:ext cx="2837412" cy="2955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Rectangle 22"/>
          <p:cNvSpPr/>
          <p:nvPr/>
        </p:nvSpPr>
        <p:spPr>
          <a:xfrm>
            <a:off x="10969791" y="5829301"/>
            <a:ext cx="529825" cy="476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41"/>
          </a:p>
        </p:txBody>
      </p:sp>
      <p:sp>
        <p:nvSpPr>
          <p:cNvPr id="24" name="Rectangle 23"/>
          <p:cNvSpPr/>
          <p:nvPr/>
        </p:nvSpPr>
        <p:spPr>
          <a:xfrm>
            <a:off x="10888380" y="4096293"/>
            <a:ext cx="695914" cy="38045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1685999" y="4096293"/>
            <a:ext cx="0" cy="384048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triangle" w="lg" len="sm"/>
            <a:tailEnd type="triangle" w="lg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596881" y="3350523"/>
            <a:ext cx="2407919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240" kern="0" dirty="0" smtClean="0">
                <a:solidFill>
                  <a:srgbClr val="FF0000"/>
                </a:solidFill>
              </a:rPr>
              <a:t>importance score of “this”</a:t>
            </a:r>
            <a:endParaRPr lang="en-US" sz="2240" kern="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12769" y="3531549"/>
            <a:ext cx="2407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800" kern="0" dirty="0" smtClean="0">
                <a:solidFill>
                  <a:prstClr val="black"/>
                </a:solidFill>
              </a:rPr>
              <a:t>Image</a:t>
            </a:r>
          </a:p>
          <a:p>
            <a:pPr algn="ctr" defTabSz="487647">
              <a:defRPr/>
            </a:pPr>
            <a:r>
              <a:rPr lang="en-US" sz="2800" kern="0" dirty="0" smtClean="0">
                <a:solidFill>
                  <a:prstClr val="black"/>
                </a:solidFill>
              </a:rPr>
              <a:t>channel</a:t>
            </a:r>
            <a:endParaRPr lang="en-US" sz="2800" kern="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39438" y="5941323"/>
            <a:ext cx="24079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800" kern="0" dirty="0">
                <a:solidFill>
                  <a:prstClr val="black"/>
                </a:solidFill>
              </a:rPr>
              <a:t>Question channel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7518" y="5046317"/>
            <a:ext cx="2225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800" kern="0" dirty="0">
                <a:solidFill>
                  <a:prstClr val="black"/>
                </a:solidFill>
              </a:rPr>
              <a:t>MLP</a:t>
            </a:r>
          </a:p>
        </p:txBody>
      </p:sp>
    </p:spTree>
    <p:extLst>
      <p:ext uri="{BB962C8B-B14F-4D97-AF65-F5344CB8AC3E}">
        <p14:creationId xmlns:p14="http://schemas.microsoft.com/office/powerpoint/2010/main" val="406582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/>
          <p:cNvGrpSpPr/>
          <p:nvPr/>
        </p:nvGrpSpPr>
        <p:grpSpPr>
          <a:xfrm>
            <a:off x="5812723" y="3999348"/>
            <a:ext cx="1315260" cy="2408845"/>
            <a:chOff x="5310248" y="1585355"/>
            <a:chExt cx="1233056" cy="2258292"/>
          </a:xfrm>
        </p:grpSpPr>
        <p:cxnSp>
          <p:nvCxnSpPr>
            <p:cNvPr id="243" name="Straight Arrow Connector 242"/>
            <p:cNvCxnSpPr>
              <a:stCxn id="233" idx="3"/>
              <a:endCxn id="240" idx="1"/>
            </p:cNvCxnSpPr>
            <p:nvPr/>
          </p:nvCxnSpPr>
          <p:spPr bwMode="auto">
            <a:xfrm>
              <a:off x="5310248" y="1585355"/>
              <a:ext cx="1233056" cy="1198419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44" name="Straight Arrow Connector 243"/>
            <p:cNvCxnSpPr>
              <a:stCxn id="237" idx="3"/>
              <a:endCxn id="240" idx="1"/>
            </p:cNvCxnSpPr>
            <p:nvPr/>
          </p:nvCxnSpPr>
          <p:spPr bwMode="auto">
            <a:xfrm flipV="1">
              <a:off x="5351812" y="2783774"/>
              <a:ext cx="1191492" cy="1059873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cxnSp>
        <p:nvCxnSpPr>
          <p:cNvPr id="231" name="Straight Arrow Connector 230"/>
          <p:cNvCxnSpPr>
            <a:stCxn id="240" idx="3"/>
          </p:cNvCxnSpPr>
          <p:nvPr/>
        </p:nvCxnSpPr>
        <p:spPr bwMode="auto">
          <a:xfrm>
            <a:off x="9329934" y="5277661"/>
            <a:ext cx="570021" cy="7303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3" name="Rectangle 232"/>
          <p:cNvSpPr/>
          <p:nvPr/>
        </p:nvSpPr>
        <p:spPr bwMode="auto">
          <a:xfrm>
            <a:off x="3403882" y="3437774"/>
            <a:ext cx="2408845" cy="11231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21938" y="5964410"/>
            <a:ext cx="2857099" cy="105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3129" i="1" kern="0" dirty="0">
                <a:solidFill>
                  <a:prstClr val="black"/>
                </a:solidFill>
              </a:rPr>
              <a:t>Is this a whole orange?</a:t>
            </a:r>
          </a:p>
        </p:txBody>
      </p:sp>
      <p:cxnSp>
        <p:nvCxnSpPr>
          <p:cNvPr id="235" name="Straight Arrow Connector 234"/>
          <p:cNvCxnSpPr/>
          <p:nvPr/>
        </p:nvCxnSpPr>
        <p:spPr bwMode="auto">
          <a:xfrm flipV="1">
            <a:off x="2731008" y="4019054"/>
            <a:ext cx="650240" cy="1604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7" name="Rectangle 236"/>
          <p:cNvSpPr/>
          <p:nvPr/>
        </p:nvSpPr>
        <p:spPr bwMode="auto">
          <a:xfrm>
            <a:off x="3433439" y="5846619"/>
            <a:ext cx="2423620" cy="11231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238" name="Straight Arrow Connector 237"/>
          <p:cNvCxnSpPr/>
          <p:nvPr/>
        </p:nvCxnSpPr>
        <p:spPr bwMode="auto">
          <a:xfrm>
            <a:off x="2725077" y="6407609"/>
            <a:ext cx="650240" cy="583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0" name="Rectangle 239"/>
          <p:cNvSpPr/>
          <p:nvPr/>
        </p:nvSpPr>
        <p:spPr bwMode="auto">
          <a:xfrm>
            <a:off x="7127985" y="4649586"/>
            <a:ext cx="2201948" cy="12561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245" name="Picture 2" descr="https://vision.ece.vt.edu/mscoco/images/val2014/COCO_val2014_00000035433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09" y="2552659"/>
            <a:ext cx="2181514" cy="290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894080" y="390144"/>
            <a:ext cx="11159444" cy="7424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Visualization #2: Occlusion (question)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24</a:t>
            </a:fld>
            <a:endParaRPr lang="en-IN"/>
          </a:p>
        </p:txBody>
      </p:sp>
      <p:sp>
        <p:nvSpPr>
          <p:cNvPr id="19" name="Rectangle 18"/>
          <p:cNvSpPr/>
          <p:nvPr/>
        </p:nvSpPr>
        <p:spPr bwMode="auto">
          <a:xfrm>
            <a:off x="1300480" y="6075098"/>
            <a:ext cx="275857" cy="486416"/>
          </a:xfrm>
          <a:prstGeom prst="rect">
            <a:avLst/>
          </a:prstGeom>
          <a:solidFill>
            <a:schemeClr val="bg1">
              <a:alpha val="79000"/>
            </a:schemeClr>
          </a:solidFill>
          <a:ln w="254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8772758"/>
              </p:ext>
            </p:extLst>
          </p:nvPr>
        </p:nvGraphicFramePr>
        <p:xfrm>
          <a:off x="9950642" y="3546766"/>
          <a:ext cx="2837412" cy="2955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Rectangle 22"/>
          <p:cNvSpPr/>
          <p:nvPr/>
        </p:nvSpPr>
        <p:spPr>
          <a:xfrm>
            <a:off x="10969791" y="5829301"/>
            <a:ext cx="529825" cy="476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41"/>
          </a:p>
        </p:txBody>
      </p:sp>
      <p:sp>
        <p:nvSpPr>
          <p:cNvPr id="24" name="Rectangle 23"/>
          <p:cNvSpPr/>
          <p:nvPr/>
        </p:nvSpPr>
        <p:spPr>
          <a:xfrm>
            <a:off x="10888380" y="4096293"/>
            <a:ext cx="695914" cy="20900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1685999" y="4096293"/>
            <a:ext cx="0" cy="210312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triangle" w="lg" len="sm"/>
            <a:tailEnd type="triangle" w="lg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596881" y="3350523"/>
            <a:ext cx="2407919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240" kern="0" dirty="0" smtClean="0">
                <a:solidFill>
                  <a:srgbClr val="FF0000"/>
                </a:solidFill>
              </a:rPr>
              <a:t>importance score of “a”</a:t>
            </a:r>
            <a:endParaRPr lang="en-US" sz="2240" kern="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12769" y="3531549"/>
            <a:ext cx="2407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800" kern="0" dirty="0" smtClean="0">
                <a:solidFill>
                  <a:prstClr val="black"/>
                </a:solidFill>
              </a:rPr>
              <a:t>Image</a:t>
            </a:r>
          </a:p>
          <a:p>
            <a:pPr algn="ctr" defTabSz="487647">
              <a:defRPr/>
            </a:pPr>
            <a:r>
              <a:rPr lang="en-US" sz="2800" kern="0" dirty="0" smtClean="0">
                <a:solidFill>
                  <a:prstClr val="black"/>
                </a:solidFill>
              </a:rPr>
              <a:t>channel</a:t>
            </a:r>
            <a:endParaRPr lang="en-US" sz="2800" kern="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39438" y="5941323"/>
            <a:ext cx="24079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800" kern="0" dirty="0">
                <a:solidFill>
                  <a:prstClr val="black"/>
                </a:solidFill>
              </a:rPr>
              <a:t>Question channel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7518" y="5046317"/>
            <a:ext cx="2225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800" kern="0" dirty="0">
                <a:solidFill>
                  <a:prstClr val="black"/>
                </a:solidFill>
              </a:rPr>
              <a:t>MLP</a:t>
            </a:r>
          </a:p>
        </p:txBody>
      </p:sp>
    </p:spTree>
    <p:extLst>
      <p:ext uri="{BB962C8B-B14F-4D97-AF65-F5344CB8AC3E}">
        <p14:creationId xmlns:p14="http://schemas.microsoft.com/office/powerpoint/2010/main" val="170068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/>
          <p:cNvGrpSpPr/>
          <p:nvPr/>
        </p:nvGrpSpPr>
        <p:grpSpPr>
          <a:xfrm>
            <a:off x="5812723" y="3999348"/>
            <a:ext cx="1315260" cy="2408845"/>
            <a:chOff x="5310248" y="1585355"/>
            <a:chExt cx="1233056" cy="2258292"/>
          </a:xfrm>
        </p:grpSpPr>
        <p:cxnSp>
          <p:nvCxnSpPr>
            <p:cNvPr id="243" name="Straight Arrow Connector 242"/>
            <p:cNvCxnSpPr>
              <a:stCxn id="233" idx="3"/>
              <a:endCxn id="240" idx="1"/>
            </p:cNvCxnSpPr>
            <p:nvPr/>
          </p:nvCxnSpPr>
          <p:spPr bwMode="auto">
            <a:xfrm>
              <a:off x="5310248" y="1585355"/>
              <a:ext cx="1233056" cy="1198419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44" name="Straight Arrow Connector 243"/>
            <p:cNvCxnSpPr>
              <a:stCxn id="237" idx="3"/>
              <a:endCxn id="240" idx="1"/>
            </p:cNvCxnSpPr>
            <p:nvPr/>
          </p:nvCxnSpPr>
          <p:spPr bwMode="auto">
            <a:xfrm flipV="1">
              <a:off x="5351812" y="2783774"/>
              <a:ext cx="1191492" cy="1059873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cxnSp>
        <p:nvCxnSpPr>
          <p:cNvPr id="231" name="Straight Arrow Connector 230"/>
          <p:cNvCxnSpPr>
            <a:stCxn id="240" idx="3"/>
          </p:cNvCxnSpPr>
          <p:nvPr/>
        </p:nvCxnSpPr>
        <p:spPr bwMode="auto">
          <a:xfrm>
            <a:off x="9329934" y="5277661"/>
            <a:ext cx="570021" cy="7303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3" name="Rectangle 232"/>
          <p:cNvSpPr/>
          <p:nvPr/>
        </p:nvSpPr>
        <p:spPr bwMode="auto">
          <a:xfrm>
            <a:off x="3403882" y="3437774"/>
            <a:ext cx="2408845" cy="11231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21938" y="5964410"/>
            <a:ext cx="2857099" cy="105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3129" i="1" kern="0" dirty="0">
                <a:solidFill>
                  <a:prstClr val="black"/>
                </a:solidFill>
              </a:rPr>
              <a:t>Is this a whole orange?</a:t>
            </a:r>
          </a:p>
        </p:txBody>
      </p:sp>
      <p:cxnSp>
        <p:nvCxnSpPr>
          <p:cNvPr id="235" name="Straight Arrow Connector 234"/>
          <p:cNvCxnSpPr/>
          <p:nvPr/>
        </p:nvCxnSpPr>
        <p:spPr bwMode="auto">
          <a:xfrm flipV="1">
            <a:off x="2731008" y="4019054"/>
            <a:ext cx="650240" cy="1604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7" name="Rectangle 236"/>
          <p:cNvSpPr/>
          <p:nvPr/>
        </p:nvSpPr>
        <p:spPr bwMode="auto">
          <a:xfrm>
            <a:off x="3433439" y="5846619"/>
            <a:ext cx="2423620" cy="11231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238" name="Straight Arrow Connector 237"/>
          <p:cNvCxnSpPr/>
          <p:nvPr/>
        </p:nvCxnSpPr>
        <p:spPr bwMode="auto">
          <a:xfrm>
            <a:off x="2725077" y="6407609"/>
            <a:ext cx="650240" cy="583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0" name="Rectangle 239"/>
          <p:cNvSpPr/>
          <p:nvPr/>
        </p:nvSpPr>
        <p:spPr bwMode="auto">
          <a:xfrm>
            <a:off x="7127985" y="4649586"/>
            <a:ext cx="2201948" cy="12561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245" name="Picture 2" descr="https://vision.ece.vt.edu/mscoco/images/val2014/COCO_val2014_00000035433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09" y="2552659"/>
            <a:ext cx="2181514" cy="290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894080" y="390144"/>
            <a:ext cx="11159444" cy="7424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Visualization #2: Occlusion (question)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25</a:t>
            </a:fld>
            <a:endParaRPr lang="en-IN"/>
          </a:p>
        </p:txBody>
      </p:sp>
      <p:sp>
        <p:nvSpPr>
          <p:cNvPr id="19" name="Rectangle 18"/>
          <p:cNvSpPr/>
          <p:nvPr/>
        </p:nvSpPr>
        <p:spPr bwMode="auto">
          <a:xfrm>
            <a:off x="1635455" y="6075098"/>
            <a:ext cx="985210" cy="486416"/>
          </a:xfrm>
          <a:prstGeom prst="rect">
            <a:avLst/>
          </a:prstGeom>
          <a:solidFill>
            <a:schemeClr val="bg1">
              <a:alpha val="79000"/>
            </a:schemeClr>
          </a:solidFill>
          <a:ln w="254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8772758"/>
              </p:ext>
            </p:extLst>
          </p:nvPr>
        </p:nvGraphicFramePr>
        <p:xfrm>
          <a:off x="9950642" y="3546766"/>
          <a:ext cx="2837412" cy="2955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Rectangle 22"/>
          <p:cNvSpPr/>
          <p:nvPr/>
        </p:nvSpPr>
        <p:spPr>
          <a:xfrm>
            <a:off x="10969791" y="5829301"/>
            <a:ext cx="529825" cy="476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41"/>
          </a:p>
        </p:txBody>
      </p:sp>
      <p:sp>
        <p:nvSpPr>
          <p:cNvPr id="24" name="Rectangle 23"/>
          <p:cNvSpPr/>
          <p:nvPr/>
        </p:nvSpPr>
        <p:spPr>
          <a:xfrm>
            <a:off x="10888380" y="4096293"/>
            <a:ext cx="695914" cy="10058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1685999" y="4096293"/>
            <a:ext cx="0" cy="100584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triangle" w="lg" len="sm"/>
            <a:tailEnd type="triangle" w="lg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596881" y="3350523"/>
            <a:ext cx="2407919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240" kern="0" dirty="0" smtClean="0">
                <a:solidFill>
                  <a:srgbClr val="FF0000"/>
                </a:solidFill>
              </a:rPr>
              <a:t>importance score of “whole”</a:t>
            </a:r>
            <a:endParaRPr lang="en-US" sz="2240" kern="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12769" y="3531549"/>
            <a:ext cx="2407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800" kern="0" dirty="0" smtClean="0">
                <a:solidFill>
                  <a:prstClr val="black"/>
                </a:solidFill>
              </a:rPr>
              <a:t>Image</a:t>
            </a:r>
          </a:p>
          <a:p>
            <a:pPr algn="ctr" defTabSz="487647">
              <a:defRPr/>
            </a:pPr>
            <a:r>
              <a:rPr lang="en-US" sz="2800" kern="0" dirty="0" smtClean="0">
                <a:solidFill>
                  <a:prstClr val="black"/>
                </a:solidFill>
              </a:rPr>
              <a:t>channel</a:t>
            </a:r>
            <a:endParaRPr lang="en-US" sz="2800" kern="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39438" y="5941323"/>
            <a:ext cx="24079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800" kern="0" dirty="0">
                <a:solidFill>
                  <a:prstClr val="black"/>
                </a:solidFill>
              </a:rPr>
              <a:t>Question channel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7518" y="5046317"/>
            <a:ext cx="2225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800" kern="0" dirty="0">
                <a:solidFill>
                  <a:prstClr val="black"/>
                </a:solidFill>
              </a:rPr>
              <a:t>MLP</a:t>
            </a:r>
          </a:p>
        </p:txBody>
      </p:sp>
    </p:spTree>
    <p:extLst>
      <p:ext uri="{BB962C8B-B14F-4D97-AF65-F5344CB8AC3E}">
        <p14:creationId xmlns:p14="http://schemas.microsoft.com/office/powerpoint/2010/main" val="424536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/>
          <p:cNvGrpSpPr/>
          <p:nvPr/>
        </p:nvGrpSpPr>
        <p:grpSpPr>
          <a:xfrm>
            <a:off x="5812723" y="3999348"/>
            <a:ext cx="1315260" cy="2408845"/>
            <a:chOff x="5310248" y="1585355"/>
            <a:chExt cx="1233056" cy="2258292"/>
          </a:xfrm>
        </p:grpSpPr>
        <p:cxnSp>
          <p:nvCxnSpPr>
            <p:cNvPr id="243" name="Straight Arrow Connector 242"/>
            <p:cNvCxnSpPr>
              <a:stCxn id="233" idx="3"/>
              <a:endCxn id="240" idx="1"/>
            </p:cNvCxnSpPr>
            <p:nvPr/>
          </p:nvCxnSpPr>
          <p:spPr bwMode="auto">
            <a:xfrm>
              <a:off x="5310248" y="1585355"/>
              <a:ext cx="1233056" cy="1198419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44" name="Straight Arrow Connector 243"/>
            <p:cNvCxnSpPr>
              <a:stCxn id="237" idx="3"/>
              <a:endCxn id="240" idx="1"/>
            </p:cNvCxnSpPr>
            <p:nvPr/>
          </p:nvCxnSpPr>
          <p:spPr bwMode="auto">
            <a:xfrm flipV="1">
              <a:off x="5351812" y="2783774"/>
              <a:ext cx="1191492" cy="1059873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cxnSp>
        <p:nvCxnSpPr>
          <p:cNvPr id="231" name="Straight Arrow Connector 230"/>
          <p:cNvCxnSpPr>
            <a:stCxn id="240" idx="3"/>
          </p:cNvCxnSpPr>
          <p:nvPr/>
        </p:nvCxnSpPr>
        <p:spPr bwMode="auto">
          <a:xfrm>
            <a:off x="9329934" y="5277661"/>
            <a:ext cx="570021" cy="7303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3" name="Rectangle 232"/>
          <p:cNvSpPr/>
          <p:nvPr/>
        </p:nvSpPr>
        <p:spPr bwMode="auto">
          <a:xfrm>
            <a:off x="3403882" y="3437774"/>
            <a:ext cx="2408845" cy="11231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21938" y="5964410"/>
            <a:ext cx="2857099" cy="105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3129" i="1" kern="0" dirty="0">
                <a:solidFill>
                  <a:prstClr val="black"/>
                </a:solidFill>
              </a:rPr>
              <a:t>Is this a whole orange?</a:t>
            </a:r>
          </a:p>
        </p:txBody>
      </p:sp>
      <p:cxnSp>
        <p:nvCxnSpPr>
          <p:cNvPr id="235" name="Straight Arrow Connector 234"/>
          <p:cNvCxnSpPr/>
          <p:nvPr/>
        </p:nvCxnSpPr>
        <p:spPr bwMode="auto">
          <a:xfrm flipV="1">
            <a:off x="2731008" y="4019054"/>
            <a:ext cx="650240" cy="1604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7" name="Rectangle 236"/>
          <p:cNvSpPr/>
          <p:nvPr/>
        </p:nvSpPr>
        <p:spPr bwMode="auto">
          <a:xfrm>
            <a:off x="3433439" y="5846619"/>
            <a:ext cx="2423620" cy="11231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238" name="Straight Arrow Connector 237"/>
          <p:cNvCxnSpPr/>
          <p:nvPr/>
        </p:nvCxnSpPr>
        <p:spPr bwMode="auto">
          <a:xfrm>
            <a:off x="2725077" y="6407609"/>
            <a:ext cx="650240" cy="583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0" name="Rectangle 239"/>
          <p:cNvSpPr/>
          <p:nvPr/>
        </p:nvSpPr>
        <p:spPr bwMode="auto">
          <a:xfrm>
            <a:off x="7127985" y="4649586"/>
            <a:ext cx="2201948" cy="12561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245" name="Picture 2" descr="https://vision.ece.vt.edu/mscoco/images/val2014/COCO_val2014_00000035433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09" y="2552659"/>
            <a:ext cx="2181514" cy="290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894080" y="390144"/>
            <a:ext cx="11159444" cy="7424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Visualization #2: Occlusion (question)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26</a:t>
            </a:fld>
            <a:endParaRPr lang="en-IN"/>
          </a:p>
        </p:txBody>
      </p:sp>
      <p:sp>
        <p:nvSpPr>
          <p:cNvPr id="19" name="Rectangle 18"/>
          <p:cNvSpPr/>
          <p:nvPr/>
        </p:nvSpPr>
        <p:spPr bwMode="auto">
          <a:xfrm>
            <a:off x="768467" y="6567703"/>
            <a:ext cx="1162551" cy="486416"/>
          </a:xfrm>
          <a:prstGeom prst="rect">
            <a:avLst/>
          </a:prstGeom>
          <a:solidFill>
            <a:schemeClr val="bg1">
              <a:alpha val="79000"/>
            </a:schemeClr>
          </a:solidFill>
          <a:ln w="254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8772758"/>
              </p:ext>
            </p:extLst>
          </p:nvPr>
        </p:nvGraphicFramePr>
        <p:xfrm>
          <a:off x="9950642" y="3546766"/>
          <a:ext cx="2837412" cy="2955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Rectangle 22"/>
          <p:cNvSpPr/>
          <p:nvPr/>
        </p:nvSpPr>
        <p:spPr>
          <a:xfrm>
            <a:off x="10969791" y="5829301"/>
            <a:ext cx="529825" cy="476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41"/>
          </a:p>
        </p:txBody>
      </p:sp>
      <p:sp>
        <p:nvSpPr>
          <p:cNvPr id="24" name="Rectangle 23"/>
          <p:cNvSpPr/>
          <p:nvPr/>
        </p:nvSpPr>
        <p:spPr>
          <a:xfrm>
            <a:off x="10888380" y="4096293"/>
            <a:ext cx="695914" cy="53285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1685999" y="4096293"/>
            <a:ext cx="0" cy="530352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triangle" w="lg" len="sm"/>
            <a:tailEnd type="triangle" w="lg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596881" y="3350523"/>
            <a:ext cx="2407919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240" kern="0" dirty="0" smtClean="0">
                <a:solidFill>
                  <a:srgbClr val="FF0000"/>
                </a:solidFill>
              </a:rPr>
              <a:t>importance score of “orange”</a:t>
            </a:r>
            <a:endParaRPr lang="en-US" sz="2240" kern="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12769" y="3531549"/>
            <a:ext cx="2407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800" kern="0" dirty="0" smtClean="0">
                <a:solidFill>
                  <a:prstClr val="black"/>
                </a:solidFill>
              </a:rPr>
              <a:t>Image</a:t>
            </a:r>
          </a:p>
          <a:p>
            <a:pPr algn="ctr" defTabSz="487647">
              <a:defRPr/>
            </a:pPr>
            <a:r>
              <a:rPr lang="en-US" sz="2800" kern="0" dirty="0" smtClean="0">
                <a:solidFill>
                  <a:prstClr val="black"/>
                </a:solidFill>
              </a:rPr>
              <a:t>channel</a:t>
            </a:r>
            <a:endParaRPr lang="en-US" sz="2800" kern="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39438" y="5941323"/>
            <a:ext cx="24079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800" kern="0" dirty="0">
                <a:solidFill>
                  <a:prstClr val="black"/>
                </a:solidFill>
              </a:rPr>
              <a:t>Question channel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7518" y="5046317"/>
            <a:ext cx="2225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800" kern="0" dirty="0">
                <a:solidFill>
                  <a:prstClr val="black"/>
                </a:solidFill>
              </a:rPr>
              <a:t>MLP</a:t>
            </a:r>
          </a:p>
        </p:txBody>
      </p:sp>
    </p:spTree>
    <p:extLst>
      <p:ext uri="{BB962C8B-B14F-4D97-AF65-F5344CB8AC3E}">
        <p14:creationId xmlns:p14="http://schemas.microsoft.com/office/powerpoint/2010/main" val="370660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/>
          <p:cNvGrpSpPr/>
          <p:nvPr/>
        </p:nvGrpSpPr>
        <p:grpSpPr>
          <a:xfrm>
            <a:off x="5812723" y="3999348"/>
            <a:ext cx="1315260" cy="2408845"/>
            <a:chOff x="5310248" y="1585355"/>
            <a:chExt cx="1233056" cy="2258292"/>
          </a:xfrm>
        </p:grpSpPr>
        <p:cxnSp>
          <p:nvCxnSpPr>
            <p:cNvPr id="243" name="Straight Arrow Connector 242"/>
            <p:cNvCxnSpPr>
              <a:stCxn id="233" idx="3"/>
              <a:endCxn id="240" idx="1"/>
            </p:cNvCxnSpPr>
            <p:nvPr/>
          </p:nvCxnSpPr>
          <p:spPr bwMode="auto">
            <a:xfrm>
              <a:off x="5310248" y="1585355"/>
              <a:ext cx="1233056" cy="1198419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44" name="Straight Arrow Connector 243"/>
            <p:cNvCxnSpPr>
              <a:stCxn id="237" idx="3"/>
              <a:endCxn id="240" idx="1"/>
            </p:cNvCxnSpPr>
            <p:nvPr/>
          </p:nvCxnSpPr>
          <p:spPr bwMode="auto">
            <a:xfrm flipV="1">
              <a:off x="5351812" y="2783774"/>
              <a:ext cx="1191492" cy="1059873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cxnSp>
        <p:nvCxnSpPr>
          <p:cNvPr id="231" name="Straight Arrow Connector 230"/>
          <p:cNvCxnSpPr>
            <a:stCxn id="240" idx="3"/>
          </p:cNvCxnSpPr>
          <p:nvPr/>
        </p:nvCxnSpPr>
        <p:spPr bwMode="auto">
          <a:xfrm>
            <a:off x="9329934" y="5277661"/>
            <a:ext cx="570021" cy="7303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3" name="Rectangle 232"/>
          <p:cNvSpPr/>
          <p:nvPr/>
        </p:nvSpPr>
        <p:spPr bwMode="auto">
          <a:xfrm>
            <a:off x="3403882" y="3437774"/>
            <a:ext cx="2408845" cy="11231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21938" y="5964410"/>
            <a:ext cx="2857099" cy="105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3129" i="1" kern="0" dirty="0">
                <a:solidFill>
                  <a:prstClr val="black"/>
                </a:solidFill>
              </a:rPr>
              <a:t>Is this a whole orange?</a:t>
            </a:r>
          </a:p>
        </p:txBody>
      </p:sp>
      <p:cxnSp>
        <p:nvCxnSpPr>
          <p:cNvPr id="235" name="Straight Arrow Connector 234"/>
          <p:cNvCxnSpPr/>
          <p:nvPr/>
        </p:nvCxnSpPr>
        <p:spPr bwMode="auto">
          <a:xfrm flipV="1">
            <a:off x="2731008" y="4019054"/>
            <a:ext cx="650240" cy="1604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7" name="Rectangle 236"/>
          <p:cNvSpPr/>
          <p:nvPr/>
        </p:nvSpPr>
        <p:spPr bwMode="auto">
          <a:xfrm>
            <a:off x="3433439" y="5846619"/>
            <a:ext cx="2423620" cy="11231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238" name="Straight Arrow Connector 237"/>
          <p:cNvCxnSpPr/>
          <p:nvPr/>
        </p:nvCxnSpPr>
        <p:spPr bwMode="auto">
          <a:xfrm>
            <a:off x="2725077" y="6407609"/>
            <a:ext cx="650240" cy="583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0" name="Rectangle 239"/>
          <p:cNvSpPr/>
          <p:nvPr/>
        </p:nvSpPr>
        <p:spPr bwMode="auto">
          <a:xfrm>
            <a:off x="7127985" y="4649586"/>
            <a:ext cx="2201948" cy="12561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245" name="Picture 2" descr="https://vision.ece.vt.edu/mscoco/images/val2014/COCO_val2014_00000035433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09" y="2552659"/>
            <a:ext cx="2181514" cy="290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894080" y="390144"/>
            <a:ext cx="11159444" cy="7424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Visualization #2: Occlusion (question)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27</a:t>
            </a:fld>
            <a:endParaRPr lang="en-IN"/>
          </a:p>
        </p:txBody>
      </p:sp>
      <p:sp>
        <p:nvSpPr>
          <p:cNvPr id="19" name="Rectangle 18"/>
          <p:cNvSpPr/>
          <p:nvPr/>
        </p:nvSpPr>
        <p:spPr bwMode="auto">
          <a:xfrm>
            <a:off x="1950722" y="6528295"/>
            <a:ext cx="236457" cy="486416"/>
          </a:xfrm>
          <a:prstGeom prst="rect">
            <a:avLst/>
          </a:prstGeom>
          <a:solidFill>
            <a:schemeClr val="bg1">
              <a:alpha val="79000"/>
            </a:schemeClr>
          </a:solidFill>
          <a:ln w="254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8772758"/>
              </p:ext>
            </p:extLst>
          </p:nvPr>
        </p:nvGraphicFramePr>
        <p:xfrm>
          <a:off x="9950642" y="3546766"/>
          <a:ext cx="2837412" cy="2955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Rectangle 22"/>
          <p:cNvSpPr/>
          <p:nvPr/>
        </p:nvSpPr>
        <p:spPr>
          <a:xfrm>
            <a:off x="10969791" y="5829301"/>
            <a:ext cx="529825" cy="476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41"/>
          </a:p>
        </p:txBody>
      </p:sp>
      <p:sp>
        <p:nvSpPr>
          <p:cNvPr id="24" name="Rectangle 23"/>
          <p:cNvSpPr/>
          <p:nvPr/>
        </p:nvSpPr>
        <p:spPr>
          <a:xfrm>
            <a:off x="10888380" y="4096293"/>
            <a:ext cx="695914" cy="34235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1685999" y="4096293"/>
            <a:ext cx="0" cy="338328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triangle" w="lg" len="sm"/>
            <a:tailEnd type="triangle" w="lg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596881" y="3350523"/>
            <a:ext cx="2407919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240" kern="0" dirty="0" smtClean="0">
                <a:solidFill>
                  <a:srgbClr val="FF0000"/>
                </a:solidFill>
              </a:rPr>
              <a:t>importance score of “?”</a:t>
            </a:r>
            <a:endParaRPr lang="en-US" sz="2240" kern="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12769" y="3531549"/>
            <a:ext cx="2407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800" kern="0" dirty="0" smtClean="0">
                <a:solidFill>
                  <a:prstClr val="black"/>
                </a:solidFill>
              </a:rPr>
              <a:t>Image</a:t>
            </a:r>
          </a:p>
          <a:p>
            <a:pPr algn="ctr" defTabSz="487647">
              <a:defRPr/>
            </a:pPr>
            <a:r>
              <a:rPr lang="en-US" sz="2800" kern="0" dirty="0" smtClean="0">
                <a:solidFill>
                  <a:prstClr val="black"/>
                </a:solidFill>
              </a:rPr>
              <a:t>channel</a:t>
            </a:r>
            <a:endParaRPr lang="en-US" sz="2800" kern="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39438" y="5941323"/>
            <a:ext cx="24079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800" kern="0" dirty="0">
                <a:solidFill>
                  <a:prstClr val="black"/>
                </a:solidFill>
              </a:rPr>
              <a:t>Question channel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7518" y="5046317"/>
            <a:ext cx="2225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2800" kern="0" dirty="0">
                <a:solidFill>
                  <a:prstClr val="black"/>
                </a:solidFill>
              </a:rPr>
              <a:t>MLP</a:t>
            </a:r>
          </a:p>
        </p:txBody>
      </p:sp>
    </p:spTree>
    <p:extLst>
      <p:ext uri="{BB962C8B-B14F-4D97-AF65-F5344CB8AC3E}">
        <p14:creationId xmlns:p14="http://schemas.microsoft.com/office/powerpoint/2010/main" val="70363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https://vision.ece.vt.edu/mscoco/images/val2014/COCO_val2014_0000003543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03" y="2621129"/>
            <a:ext cx="4168361" cy="555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036" y="3557665"/>
            <a:ext cx="8342821" cy="95616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949" y="7251503"/>
            <a:ext cx="8373289" cy="30102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94080" y="390144"/>
            <a:ext cx="11159444" cy="7424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Visualization #2: Occlusion (question)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841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/>
          <p:cNvGrpSpPr/>
          <p:nvPr/>
        </p:nvGrpSpPr>
        <p:grpSpPr>
          <a:xfrm>
            <a:off x="5911634" y="3999348"/>
            <a:ext cx="1315261" cy="2408845"/>
            <a:chOff x="5310255" y="1585356"/>
            <a:chExt cx="1233059" cy="2258292"/>
          </a:xfrm>
        </p:grpSpPr>
        <p:cxnSp>
          <p:nvCxnSpPr>
            <p:cNvPr id="243" name="Straight Arrow Connector 242"/>
            <p:cNvCxnSpPr>
              <a:stCxn id="233" idx="3"/>
              <a:endCxn id="240" idx="1"/>
            </p:cNvCxnSpPr>
            <p:nvPr/>
          </p:nvCxnSpPr>
          <p:spPr bwMode="auto">
            <a:xfrm>
              <a:off x="5310255" y="1585356"/>
              <a:ext cx="1233059" cy="1198419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44" name="Straight Arrow Connector 243"/>
            <p:cNvCxnSpPr>
              <a:stCxn id="237" idx="3"/>
              <a:endCxn id="240" idx="1"/>
            </p:cNvCxnSpPr>
            <p:nvPr/>
          </p:nvCxnSpPr>
          <p:spPr bwMode="auto">
            <a:xfrm flipV="1">
              <a:off x="5351819" y="2783775"/>
              <a:ext cx="1191495" cy="1059873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cxnSp>
        <p:nvCxnSpPr>
          <p:cNvPr id="231" name="Straight Arrow Connector 230"/>
          <p:cNvCxnSpPr>
            <a:stCxn id="240" idx="3"/>
          </p:cNvCxnSpPr>
          <p:nvPr/>
        </p:nvCxnSpPr>
        <p:spPr bwMode="auto">
          <a:xfrm>
            <a:off x="9428844" y="5277661"/>
            <a:ext cx="570021" cy="7303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3" name="Rectangle 232"/>
          <p:cNvSpPr/>
          <p:nvPr/>
        </p:nvSpPr>
        <p:spPr bwMode="auto">
          <a:xfrm>
            <a:off x="3502790" y="3437774"/>
            <a:ext cx="2408845" cy="11231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235" name="Straight Arrow Connector 234"/>
          <p:cNvCxnSpPr/>
          <p:nvPr/>
        </p:nvCxnSpPr>
        <p:spPr bwMode="auto">
          <a:xfrm flipV="1">
            <a:off x="2848267" y="3999346"/>
            <a:ext cx="650240" cy="1604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7" name="Rectangle 236"/>
          <p:cNvSpPr/>
          <p:nvPr/>
        </p:nvSpPr>
        <p:spPr bwMode="auto">
          <a:xfrm>
            <a:off x="3532348" y="5846621"/>
            <a:ext cx="2423620" cy="11231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238" name="Straight Arrow Connector 237"/>
          <p:cNvCxnSpPr/>
          <p:nvPr/>
        </p:nvCxnSpPr>
        <p:spPr bwMode="auto">
          <a:xfrm>
            <a:off x="2850128" y="6407606"/>
            <a:ext cx="650240" cy="583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0" name="Rectangle 239"/>
          <p:cNvSpPr/>
          <p:nvPr/>
        </p:nvSpPr>
        <p:spPr bwMode="auto">
          <a:xfrm>
            <a:off x="7226895" y="4649586"/>
            <a:ext cx="2201948" cy="12561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29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9" name="Picture 2" descr="https://vision.ece.vt.edu/mscoco/images/val2014/COCO_val2014_000000464251.jp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22" y="2786743"/>
            <a:ext cx="2496186" cy="23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94080" y="390144"/>
            <a:ext cx="11159444" cy="7424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Visualization #2: Occlusion </a:t>
            </a:r>
            <a:r>
              <a:rPr lang="en-US" dirty="0" smtClean="0"/>
              <a:t>(image)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29</a:t>
            </a:fld>
            <a:endParaRPr lang="en-IN"/>
          </a:p>
        </p:txBody>
      </p:sp>
      <p:sp>
        <p:nvSpPr>
          <p:cNvPr id="22" name="TextBox 21"/>
          <p:cNvSpPr txBox="1"/>
          <p:nvPr/>
        </p:nvSpPr>
        <p:spPr>
          <a:xfrm>
            <a:off x="66981" y="5611420"/>
            <a:ext cx="2904819" cy="15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47">
              <a:defRPr/>
            </a:pPr>
            <a:r>
              <a:rPr lang="en-US" sz="3129" i="1" kern="0" dirty="0">
                <a:solidFill>
                  <a:prstClr val="black"/>
                </a:solidFill>
              </a:rPr>
              <a:t>“What kind of bird is perched on the sill?”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279" y="3303651"/>
            <a:ext cx="2911989" cy="353198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1182880" y="5105746"/>
            <a:ext cx="590781" cy="8096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41"/>
          </a:p>
        </p:txBody>
      </p:sp>
      <p:sp>
        <p:nvSpPr>
          <p:cNvPr id="25" name="Rectangle 24"/>
          <p:cNvSpPr/>
          <p:nvPr/>
        </p:nvSpPr>
        <p:spPr>
          <a:xfrm>
            <a:off x="11182880" y="4797447"/>
            <a:ext cx="590781" cy="497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41"/>
          </a:p>
        </p:txBody>
      </p:sp>
      <p:sp>
        <p:nvSpPr>
          <p:cNvPr id="21" name="TextBox 20"/>
          <p:cNvSpPr txBox="1"/>
          <p:nvPr/>
        </p:nvSpPr>
        <p:spPr>
          <a:xfrm>
            <a:off x="3492634" y="3531549"/>
            <a:ext cx="2407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72">
              <a:defRPr/>
            </a:pPr>
            <a:r>
              <a:rPr lang="en-US" sz="2800" kern="0" dirty="0" smtClean="0">
                <a:solidFill>
                  <a:prstClr val="black"/>
                </a:solidFill>
              </a:rPr>
              <a:t>Image</a:t>
            </a:r>
          </a:p>
          <a:p>
            <a:pPr algn="ctr" defTabSz="487672">
              <a:defRPr/>
            </a:pPr>
            <a:r>
              <a:rPr lang="en-US" sz="2800" kern="0" dirty="0" smtClean="0">
                <a:solidFill>
                  <a:prstClr val="black"/>
                </a:solidFill>
              </a:rPr>
              <a:t>channel</a:t>
            </a:r>
            <a:endParaRPr lang="en-US" sz="2800" kern="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38355" y="5941321"/>
            <a:ext cx="24079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72">
              <a:defRPr/>
            </a:pPr>
            <a:r>
              <a:rPr lang="en-US" sz="2800" kern="0" dirty="0">
                <a:solidFill>
                  <a:prstClr val="black"/>
                </a:solidFill>
              </a:rPr>
              <a:t>Question </a:t>
            </a:r>
            <a:r>
              <a:rPr lang="en-US" sz="2800" kern="0" dirty="0" smtClean="0">
                <a:solidFill>
                  <a:prstClr val="black"/>
                </a:solidFill>
              </a:rPr>
              <a:t>channel</a:t>
            </a:r>
            <a:endParaRPr lang="en-US" sz="2800" kern="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26435" y="5046314"/>
            <a:ext cx="2225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72">
              <a:defRPr/>
            </a:pPr>
            <a:r>
              <a:rPr lang="en-US" sz="2800" kern="0" dirty="0">
                <a:solidFill>
                  <a:prstClr val="black"/>
                </a:solidFill>
              </a:rPr>
              <a:t>MLP</a:t>
            </a:r>
          </a:p>
        </p:txBody>
      </p:sp>
    </p:spTree>
    <p:extLst>
      <p:ext uri="{BB962C8B-B14F-4D97-AF65-F5344CB8AC3E}">
        <p14:creationId xmlns:p14="http://schemas.microsoft.com/office/powerpoint/2010/main" val="274689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76" y="1330853"/>
            <a:ext cx="1809896" cy="8031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275" y="1296865"/>
            <a:ext cx="6578601" cy="14198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960" y="2953787"/>
            <a:ext cx="8190632" cy="117987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3744" y="4457451"/>
            <a:ext cx="9464041" cy="11744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7511" y="5950748"/>
            <a:ext cx="4131665" cy="329938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94080" y="390144"/>
            <a:ext cx="11159444" cy="7424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Progress in Deep Learning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3</a:t>
            </a:fld>
            <a:endParaRPr lang="en-IN" dirty="0"/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9046322" y="5967777"/>
            <a:ext cx="3584767" cy="3082201"/>
            <a:chOff x="4502527" y="0"/>
            <a:chExt cx="4099561" cy="352482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02527" y="0"/>
              <a:ext cx="4099561" cy="27432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506232" y="2668496"/>
              <a:ext cx="4067921" cy="856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/>
                <a:t>A group of young people playing a game of Frisbee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947531" y="8952175"/>
            <a:ext cx="1972787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7" dirty="0" err="1"/>
              <a:t>Vinyals</a:t>
            </a:r>
            <a:r>
              <a:rPr lang="en-US" sz="1707" dirty="0"/>
              <a:t> et al., 2015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0095" y="9291202"/>
            <a:ext cx="2041233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7" dirty="0" err="1"/>
              <a:t>Szegedy</a:t>
            </a:r>
            <a:r>
              <a:rPr lang="en-US" sz="1707" dirty="0"/>
              <a:t> et al., 2015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13810" y="2594871"/>
            <a:ext cx="2166717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7" dirty="0" err="1"/>
              <a:t>Sutskever</a:t>
            </a:r>
            <a:r>
              <a:rPr lang="en-US" sz="1707" dirty="0"/>
              <a:t> et al., 2014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73517" y="4043651"/>
            <a:ext cx="2166717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7" dirty="0" err="1"/>
              <a:t>Mnih</a:t>
            </a:r>
            <a:r>
              <a:rPr lang="en-US" sz="1707" dirty="0"/>
              <a:t> et al., 2013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30554" y="5526654"/>
            <a:ext cx="2041233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7" dirty="0" err="1"/>
              <a:t>Bordes</a:t>
            </a:r>
            <a:r>
              <a:rPr lang="en-US" sz="1707" dirty="0"/>
              <a:t> et al., 2015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62358" y="9225963"/>
            <a:ext cx="1972787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7" dirty="0" err="1"/>
              <a:t>Antol</a:t>
            </a:r>
            <a:r>
              <a:rPr lang="en-US" sz="1707" dirty="0"/>
              <a:t> et al., 2015</a:t>
            </a:r>
          </a:p>
        </p:txBody>
      </p:sp>
    </p:spTree>
    <p:extLst>
      <p:ext uri="{BB962C8B-B14F-4D97-AF65-F5344CB8AC3E}">
        <p14:creationId xmlns:p14="http://schemas.microsoft.com/office/powerpoint/2010/main" val="52674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  <p:bldP spid="23" grpId="0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/>
          <p:cNvGrpSpPr/>
          <p:nvPr/>
        </p:nvGrpSpPr>
        <p:grpSpPr>
          <a:xfrm>
            <a:off x="5911637" y="3999346"/>
            <a:ext cx="1315263" cy="2408845"/>
            <a:chOff x="5310246" y="1585356"/>
            <a:chExt cx="1233058" cy="2258292"/>
          </a:xfrm>
        </p:grpSpPr>
        <p:cxnSp>
          <p:nvCxnSpPr>
            <p:cNvPr id="243" name="Straight Arrow Connector 242"/>
            <p:cNvCxnSpPr>
              <a:stCxn id="233" idx="3"/>
              <a:endCxn id="240" idx="1"/>
            </p:cNvCxnSpPr>
            <p:nvPr/>
          </p:nvCxnSpPr>
          <p:spPr bwMode="auto">
            <a:xfrm>
              <a:off x="5310246" y="1585356"/>
              <a:ext cx="1233058" cy="1198419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44" name="Straight Arrow Connector 243"/>
            <p:cNvCxnSpPr>
              <a:stCxn id="237" idx="3"/>
              <a:endCxn id="240" idx="1"/>
            </p:cNvCxnSpPr>
            <p:nvPr/>
          </p:nvCxnSpPr>
          <p:spPr bwMode="auto">
            <a:xfrm flipV="1">
              <a:off x="5351810" y="2783775"/>
              <a:ext cx="1191494" cy="1059873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cxnSp>
        <p:nvCxnSpPr>
          <p:cNvPr id="231" name="Straight Arrow Connector 230"/>
          <p:cNvCxnSpPr>
            <a:stCxn id="240" idx="3"/>
          </p:cNvCxnSpPr>
          <p:nvPr/>
        </p:nvCxnSpPr>
        <p:spPr bwMode="auto">
          <a:xfrm>
            <a:off x="9428850" y="5277660"/>
            <a:ext cx="570021" cy="7303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3" name="Rectangle 232"/>
          <p:cNvSpPr/>
          <p:nvPr/>
        </p:nvSpPr>
        <p:spPr bwMode="auto">
          <a:xfrm>
            <a:off x="3502796" y="3437774"/>
            <a:ext cx="2408843" cy="11231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34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235" name="Straight Arrow Connector 234"/>
          <p:cNvCxnSpPr/>
          <p:nvPr/>
        </p:nvCxnSpPr>
        <p:spPr bwMode="auto">
          <a:xfrm flipV="1">
            <a:off x="2861056" y="3999346"/>
            <a:ext cx="650240" cy="1604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6" name="TextBox 235"/>
          <p:cNvSpPr txBox="1"/>
          <p:nvPr/>
        </p:nvSpPr>
        <p:spPr>
          <a:xfrm>
            <a:off x="3492634" y="3531549"/>
            <a:ext cx="2407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72">
              <a:defRPr/>
            </a:pPr>
            <a:r>
              <a:rPr lang="en-US" sz="2800" kern="0" dirty="0" smtClean="0">
                <a:solidFill>
                  <a:prstClr val="black"/>
                </a:solidFill>
              </a:rPr>
              <a:t>Image</a:t>
            </a:r>
          </a:p>
          <a:p>
            <a:pPr algn="ctr" defTabSz="487672">
              <a:defRPr/>
            </a:pPr>
            <a:r>
              <a:rPr lang="en-US" sz="2800" kern="0" dirty="0" smtClean="0">
                <a:solidFill>
                  <a:prstClr val="black"/>
                </a:solidFill>
              </a:rPr>
              <a:t>channel</a:t>
            </a:r>
            <a:endParaRPr lang="en-US" sz="2800" kern="0" dirty="0">
              <a:solidFill>
                <a:prstClr val="black"/>
              </a:solidFill>
            </a:endParaRPr>
          </a:p>
        </p:txBody>
      </p:sp>
      <p:sp>
        <p:nvSpPr>
          <p:cNvPr id="237" name="Rectangle 236"/>
          <p:cNvSpPr/>
          <p:nvPr/>
        </p:nvSpPr>
        <p:spPr bwMode="auto">
          <a:xfrm>
            <a:off x="3532355" y="5846620"/>
            <a:ext cx="2423619" cy="11231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34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238" name="Straight Arrow Connector 237"/>
          <p:cNvCxnSpPr/>
          <p:nvPr/>
        </p:nvCxnSpPr>
        <p:spPr bwMode="auto">
          <a:xfrm>
            <a:off x="2861056" y="6407606"/>
            <a:ext cx="650240" cy="583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9" name="TextBox 238"/>
          <p:cNvSpPr txBox="1"/>
          <p:nvPr/>
        </p:nvSpPr>
        <p:spPr>
          <a:xfrm>
            <a:off x="3538355" y="5941321"/>
            <a:ext cx="24079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72">
              <a:defRPr/>
            </a:pPr>
            <a:r>
              <a:rPr lang="en-US" sz="2800" kern="0" dirty="0">
                <a:solidFill>
                  <a:prstClr val="black"/>
                </a:solidFill>
              </a:rPr>
              <a:t>Question </a:t>
            </a:r>
            <a:r>
              <a:rPr lang="en-US" sz="2800" kern="0" dirty="0" smtClean="0">
                <a:solidFill>
                  <a:prstClr val="black"/>
                </a:solidFill>
              </a:rPr>
              <a:t>channel</a:t>
            </a:r>
            <a:endParaRPr lang="en-US" sz="2800" kern="0" dirty="0">
              <a:solidFill>
                <a:prstClr val="black"/>
              </a:solidFill>
            </a:endParaRPr>
          </a:p>
        </p:txBody>
      </p:sp>
      <p:sp>
        <p:nvSpPr>
          <p:cNvPr id="240" name="Rectangle 239"/>
          <p:cNvSpPr/>
          <p:nvPr/>
        </p:nvSpPr>
        <p:spPr bwMode="auto">
          <a:xfrm>
            <a:off x="7226902" y="4649586"/>
            <a:ext cx="2201948" cy="12561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34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7226435" y="5046314"/>
            <a:ext cx="2225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72">
              <a:defRPr/>
            </a:pPr>
            <a:r>
              <a:rPr lang="en-US" sz="2800" kern="0" dirty="0">
                <a:solidFill>
                  <a:prstClr val="black"/>
                </a:solidFill>
              </a:rPr>
              <a:t>MLP</a:t>
            </a:r>
          </a:p>
        </p:txBody>
      </p:sp>
      <p:pic>
        <p:nvPicPr>
          <p:cNvPr id="19" name="Picture 2" descr="https://vision.ece.vt.edu/mscoco/images/val2014/COCO_val2014_000000464251.jp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22" y="2786743"/>
            <a:ext cx="2496186" cy="23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94080" y="390144"/>
            <a:ext cx="11159444" cy="7424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Visualization #2: Occlusion </a:t>
            </a:r>
            <a:r>
              <a:rPr lang="en-US" dirty="0" smtClean="0"/>
              <a:t>(image)</a:t>
            </a:r>
            <a:endParaRPr lang="en-IN" dirty="0"/>
          </a:p>
        </p:txBody>
      </p:sp>
      <p:sp>
        <p:nvSpPr>
          <p:cNvPr id="21" name="Rectangle 20"/>
          <p:cNvSpPr>
            <a:spLocks noChangeAspect="1"/>
          </p:cNvSpPr>
          <p:nvPr/>
        </p:nvSpPr>
        <p:spPr bwMode="auto">
          <a:xfrm>
            <a:off x="378569" y="2790818"/>
            <a:ext cx="585220" cy="585216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34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30</a:t>
            </a:fld>
            <a:endParaRPr lang="en-IN"/>
          </a:p>
        </p:txBody>
      </p:sp>
      <p:sp>
        <p:nvSpPr>
          <p:cNvPr id="22" name="TextBox 21"/>
          <p:cNvSpPr txBox="1"/>
          <p:nvPr/>
        </p:nvSpPr>
        <p:spPr>
          <a:xfrm>
            <a:off x="86031" y="5611418"/>
            <a:ext cx="2866719" cy="15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7672">
              <a:defRPr/>
            </a:pPr>
            <a:r>
              <a:rPr lang="en-US" sz="3129" i="1" kern="0" dirty="0">
                <a:solidFill>
                  <a:prstClr val="black"/>
                </a:solidFill>
              </a:rPr>
              <a:t>“What kind of bird is perched on the sill?”</a:t>
            </a:r>
          </a:p>
        </p:txBody>
      </p:sp>
      <p:sp>
        <p:nvSpPr>
          <p:cNvPr id="38" name="Rectangle 37"/>
          <p:cNvSpPr>
            <a:spLocks noChangeAspect="1"/>
          </p:cNvSpPr>
          <p:nvPr/>
        </p:nvSpPr>
        <p:spPr bwMode="auto">
          <a:xfrm>
            <a:off x="378562" y="3362249"/>
            <a:ext cx="585220" cy="585216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34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9" name="Rectangle 38"/>
          <p:cNvSpPr>
            <a:spLocks noChangeAspect="1"/>
          </p:cNvSpPr>
          <p:nvPr/>
        </p:nvSpPr>
        <p:spPr bwMode="auto">
          <a:xfrm>
            <a:off x="378569" y="3953368"/>
            <a:ext cx="585220" cy="585216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34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0" name="Rectangle 39"/>
          <p:cNvSpPr>
            <a:spLocks noChangeAspect="1"/>
          </p:cNvSpPr>
          <p:nvPr/>
        </p:nvSpPr>
        <p:spPr bwMode="auto">
          <a:xfrm>
            <a:off x="378562" y="4524800"/>
            <a:ext cx="585220" cy="585216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7536" tIns="48768" rIns="97536" bIns="48768" numCol="1" rtlCol="0" anchor="ctr" anchorCtr="0" compatLnSpc="1">
            <a:prstTxWarp prst="textNoShape">
              <a:avLst/>
            </a:prstTxWarp>
          </a:bodyPr>
          <a:lstStyle/>
          <a:p>
            <a:pPr algn="ctr" defTabSz="97534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280" kern="0" dirty="0">
              <a:solidFill>
                <a:prstClr val="black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7273" y="8463780"/>
            <a:ext cx="184731" cy="652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4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279" y="3303651"/>
            <a:ext cx="2911989" cy="353198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1182880" y="5105746"/>
            <a:ext cx="590781" cy="8096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41"/>
          </a:p>
        </p:txBody>
      </p:sp>
      <p:sp>
        <p:nvSpPr>
          <p:cNvPr id="25" name="Rectangle 24"/>
          <p:cNvSpPr/>
          <p:nvPr/>
        </p:nvSpPr>
        <p:spPr>
          <a:xfrm>
            <a:off x="11182880" y="4797447"/>
            <a:ext cx="590781" cy="497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41"/>
          </a:p>
        </p:txBody>
      </p:sp>
    </p:spTree>
    <p:extLst>
      <p:ext uri="{BB962C8B-B14F-4D97-AF65-F5344CB8AC3E}">
        <p14:creationId xmlns:p14="http://schemas.microsoft.com/office/powerpoint/2010/main" val="115000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2.22222E-6 L 0.14497 -0.00092 " pathEditMode="fixed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4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2.96296E-6 L 0.14549 0.00115 " pathEditMode="fixed" rAng="0" ptsTypes="AA">
                                      <p:cBhvr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4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186 L 0.14566 -0.00278 " pathEditMode="fixed" rAng="0" ptsTypes="AA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4" y="-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300" fill="hold"/>
                                        <p:tgtEl>
                                          <p:spTgt spid="25"/>
                                        </p:tgtEl>
                                      </p:cBhvr>
                                      <p:by x="10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4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023 L 0.14532 0.00139 " pathEditMode="fixed" rAng="0" ptsTypes="AA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00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0" grpId="0" animBg="1"/>
      <p:bldP spid="40" grpId="1" animBg="1"/>
      <p:bldP spid="25" grpId="0" animBg="1"/>
      <p:bldP spid="25" grpId="1" animBg="1"/>
      <p:bldP spid="25" grpId="2" animBg="1"/>
      <p:bldP spid="25" grpId="3" animBg="1"/>
      <p:bldP spid="25" grpId="4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390144"/>
            <a:ext cx="11159444" cy="7424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Image occlusion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31</a:t>
            </a:fld>
            <a:endParaRPr lang="en-IN"/>
          </a:p>
        </p:txBody>
      </p:sp>
      <p:pic>
        <p:nvPicPr>
          <p:cNvPr id="6" name="Picture 2" descr="https://computing.ece.vt.edu/~ygoyal/Webpages/interpretability/masked_image_jpgs/46425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91" y="2544772"/>
            <a:ext cx="6656616" cy="522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563928" y="4025252"/>
            <a:ext cx="4886855" cy="179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73" dirty="0">
                <a:solidFill>
                  <a:srgbClr val="111CEF"/>
                </a:solidFill>
              </a:rPr>
              <a:t>Question</a:t>
            </a:r>
            <a:r>
              <a:rPr lang="en-US" sz="2773" dirty="0">
                <a:solidFill>
                  <a:srgbClr val="0C14B4"/>
                </a:solidFill>
              </a:rPr>
              <a:t> </a:t>
            </a:r>
            <a:r>
              <a:rPr lang="en-US" sz="2773" dirty="0"/>
              <a:t>: </a:t>
            </a:r>
            <a:r>
              <a:rPr lang="en-US" sz="2773" i="1" dirty="0"/>
              <a:t>What kind of bird is perched on the sill?</a:t>
            </a:r>
          </a:p>
          <a:p>
            <a:pPr algn="ctr"/>
            <a:endParaRPr lang="en-US" sz="2773" dirty="0"/>
          </a:p>
          <a:p>
            <a:pPr algn="ctr"/>
            <a:r>
              <a:rPr lang="en-US" sz="2773" dirty="0">
                <a:solidFill>
                  <a:srgbClr val="00B050"/>
                </a:solidFill>
              </a:rPr>
              <a:t>Predicted Answer </a:t>
            </a:r>
            <a:r>
              <a:rPr lang="en-US" sz="2773" dirty="0"/>
              <a:t>: </a:t>
            </a:r>
            <a:r>
              <a:rPr lang="en-US" sz="2773" i="1" dirty="0"/>
              <a:t>parrot</a:t>
            </a:r>
            <a:endParaRPr lang="en-IN" sz="2773" i="1" dirty="0"/>
          </a:p>
        </p:txBody>
      </p:sp>
    </p:spTree>
    <p:extLst>
      <p:ext uri="{BB962C8B-B14F-4D97-AF65-F5344CB8AC3E}">
        <p14:creationId xmlns:p14="http://schemas.microsoft.com/office/powerpoint/2010/main" val="85623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390144"/>
            <a:ext cx="11159444" cy="7424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hlinkClick r:id="rId3"/>
              </a:rPr>
              <a:t>Importance maps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32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905" y="1524002"/>
            <a:ext cx="8896991" cy="730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1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390144"/>
            <a:ext cx="11159444" cy="7424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Analyzing question importance 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33</a:t>
            </a:fld>
            <a:endParaRPr lang="en-IN"/>
          </a:p>
        </p:txBody>
      </p:sp>
      <p:graphicFrame>
        <p:nvGraphicFramePr>
          <p:cNvPr id="7" name="Chart 6" title="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3324618"/>
              </p:ext>
            </p:extLst>
          </p:nvPr>
        </p:nvGraphicFramePr>
        <p:xfrm>
          <a:off x="392045" y="1594103"/>
          <a:ext cx="11467870" cy="7264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8545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/>
          </p:cNvSpPr>
          <p:nvPr>
            <p:ph type="title"/>
          </p:nvPr>
        </p:nvSpPr>
        <p:spPr>
          <a:xfrm>
            <a:off x="952500" y="21166"/>
            <a:ext cx="11099800" cy="2159001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Evaluating attention maps</a:t>
            </a:r>
          </a:p>
        </p:txBody>
      </p:sp>
      <p:sp>
        <p:nvSpPr>
          <p:cNvPr id="333" name="Shape 3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graphicFrame>
        <p:nvGraphicFramePr>
          <p:cNvPr id="334" name="Table 334"/>
          <p:cNvGraphicFramePr/>
          <p:nvPr>
            <p:extLst>
              <p:ext uri="{D42A27DB-BD31-4B8C-83A1-F6EECF244321}">
                <p14:modId xmlns:p14="http://schemas.microsoft.com/office/powerpoint/2010/main" val="2404943317"/>
              </p:ext>
            </p:extLst>
          </p:nvPr>
        </p:nvGraphicFramePr>
        <p:xfrm>
          <a:off x="1270000" y="2006599"/>
          <a:ext cx="10464799" cy="5727699"/>
        </p:xfrm>
        <a:graphic>
          <a:graphicData uri="http://schemas.openxmlformats.org/drawingml/2006/table">
            <a:tbl>
              <a:tblPr/>
              <a:tblGrid>
                <a:gridCol w="5431286"/>
                <a:gridCol w="5033513"/>
              </a:tblGrid>
              <a:tr h="1178382">
                <a:tc>
                  <a:txBody>
                    <a:bodyPr/>
                    <a:lstStyle/>
                    <a:p>
                      <a:pPr defTabSz="914400"/>
                      <a:endParaRPr sz="2600" dirty="0">
                        <a:latin typeface="Roboto Bold"/>
                        <a:ea typeface="Roboto Bold"/>
                        <a:cs typeface="Roboto Bold"/>
                        <a:sym typeface="Roboto Bold"/>
                      </a:endParaRPr>
                    </a:p>
                  </a:txBody>
                  <a:tcPr marL="50800" marR="50800" marT="50800" marB="5080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dirty="0"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Mean Rank-Correlation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18769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latin typeface="Roboto Regular"/>
                          <a:ea typeface="Roboto Regular"/>
                          <a:cs typeface="Roboto Regular"/>
                          <a:sym typeface="Roboto Regular"/>
                        </a:rPr>
                        <a:t>Human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hueOff val="-2473793"/>
                        <a:satOff val="-50209"/>
                        <a:lumOff val="23543"/>
                        <a:alpha val="296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600" dirty="0" smtClean="0">
                          <a:latin typeface="Roboto Regular"/>
                          <a:ea typeface="Roboto Regular"/>
                          <a:cs typeface="Roboto Regular"/>
                          <a:sym typeface="Roboto Regular"/>
                        </a:rPr>
                        <a:t>0.62</a:t>
                      </a:r>
                      <a:r>
                        <a:rPr lang="en-US" sz="2600" dirty="0" smtClean="0">
                          <a:latin typeface="Roboto Regular"/>
                          <a:ea typeface="Roboto Regular"/>
                          <a:cs typeface="Roboto Regular"/>
                          <a:sym typeface="Roboto Regular"/>
                        </a:rPr>
                        <a:t>3 </a:t>
                      </a:r>
                      <a:r>
                        <a:rPr lang="en-US" sz="2600" baseline="0" dirty="0" smtClean="0">
                          <a:latin typeface="Times New Roman" panose="02020603050405020304" pitchFamily="18" charset="0"/>
                          <a:ea typeface="Roboto Regular"/>
                          <a:cs typeface="Times New Roman" panose="02020603050405020304" pitchFamily="18" charset="0"/>
                          <a:sym typeface="Roboto Regular"/>
                        </a:rPr>
                        <a:t>±</a:t>
                      </a:r>
                      <a:r>
                        <a:rPr lang="en-US" sz="2600" baseline="0" dirty="0">
                          <a:latin typeface="Roboto Regular"/>
                          <a:ea typeface="Roboto Regular"/>
                          <a:cs typeface="Times New Roman" panose="02020603050405020304" pitchFamily="18" charset="0"/>
                          <a:sym typeface="Roboto Regular"/>
                        </a:rPr>
                        <a:t> </a:t>
                      </a:r>
                      <a:r>
                        <a:rPr lang="en-US" sz="2600" baseline="0" dirty="0" smtClean="0">
                          <a:latin typeface="Roboto Regular"/>
                          <a:ea typeface="Roboto Regular"/>
                          <a:cs typeface="Times New Roman" panose="02020603050405020304" pitchFamily="18" charset="0"/>
                          <a:sym typeface="Roboto Regular"/>
                        </a:rPr>
                        <a:t>0.003</a:t>
                      </a:r>
                      <a:endParaRPr lang="en-US" sz="2600" dirty="0" smtClean="0">
                        <a:latin typeface="Roboto Regular"/>
                        <a:ea typeface="Roboto Regular"/>
                        <a:cs typeface="Roboto Regular"/>
                        <a:sym typeface="Roboto Regular"/>
                      </a:endParaRPr>
                    </a:p>
                  </a:txBody>
                  <a:tcPr marL="50800" marR="50800" marT="50800" marB="5080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hueOff val="-2473793"/>
                        <a:satOff val="-50209"/>
                        <a:lumOff val="23543"/>
                        <a:alpha val="29655"/>
                      </a:schemeClr>
                    </a:solidFill>
                  </a:tcPr>
                </a:tc>
              </a:tr>
              <a:tr h="921838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latin typeface="Roboto Regular"/>
                          <a:ea typeface="Roboto Regular"/>
                          <a:cs typeface="Roboto Regular"/>
                          <a:sym typeface="Roboto Regular"/>
                        </a:rPr>
                        <a:t>Implicit Attention: Occlusion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satOff val="18648"/>
                        <a:lumOff val="5971"/>
                        <a:alpha val="3019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600" dirty="0" smtClean="0">
                          <a:latin typeface="Roboto Regular"/>
                          <a:ea typeface="Roboto Regular"/>
                          <a:cs typeface="Roboto Regular"/>
                          <a:sym typeface="Roboto Regular"/>
                        </a:rPr>
                        <a:t>0.</a:t>
                      </a:r>
                      <a:r>
                        <a:rPr lang="en-US" sz="2600" dirty="0" smtClean="0">
                          <a:latin typeface="Roboto Regular"/>
                          <a:ea typeface="Roboto Regular"/>
                          <a:cs typeface="Roboto Regular"/>
                          <a:sym typeface="Roboto Regular"/>
                        </a:rPr>
                        <a:t>173 </a:t>
                      </a:r>
                      <a:r>
                        <a:rPr lang="en-US" sz="2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Roboto Regular"/>
                          <a:ea typeface="Roboto Regular"/>
                          <a:cs typeface="Roboto Regular"/>
                          <a:sym typeface="Roboto Regular"/>
                        </a:rPr>
                        <a:t>± 0.004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satOff val="18648"/>
                        <a:lumOff val="5971"/>
                        <a:alpha val="30194"/>
                      </a:schemeClr>
                    </a:solidFill>
                  </a:tcPr>
                </a:tc>
              </a:tr>
              <a:tr h="928044">
                <a:tc>
                  <a:txBody>
                    <a:bodyPr/>
                    <a:lstStyle/>
                    <a:p>
                      <a:pPr defTabSz="914400">
                        <a:defRPr sz="2600">
                          <a:latin typeface="Roboto Regular"/>
                          <a:ea typeface="Roboto Regular"/>
                          <a:cs typeface="Roboto Regular"/>
                          <a:sym typeface="Roboto Regular"/>
                        </a:defRPr>
                      </a:pPr>
                      <a:r>
                        <a:t>Implicit Attention: Guided Backprop</a:t>
                      </a:r>
                      <a:br/>
                      <a:r>
                        <a:rPr sz="1600"/>
                        <a:t>[Springenberg et al., ICLR15]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satOff val="18648"/>
                        <a:lumOff val="5971"/>
                        <a:alpha val="3019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dirty="0" smtClean="0">
                          <a:latin typeface="Roboto Regular"/>
                          <a:ea typeface="Roboto Regular"/>
                          <a:cs typeface="Roboto Regular"/>
                          <a:sym typeface="Roboto Regular"/>
                        </a:rPr>
                        <a:t>0.</a:t>
                      </a:r>
                      <a:r>
                        <a:rPr lang="en-US" sz="2600" dirty="0" smtClean="0">
                          <a:latin typeface="Roboto Regular"/>
                          <a:ea typeface="Roboto Regular"/>
                          <a:cs typeface="Roboto Regular"/>
                          <a:sym typeface="Roboto Regular"/>
                        </a:rPr>
                        <a:t>292</a:t>
                      </a:r>
                      <a:r>
                        <a:rPr lang="en-US" sz="2600" baseline="0" dirty="0" smtClean="0">
                          <a:latin typeface="Roboto Regular"/>
                          <a:ea typeface="Roboto Regular"/>
                          <a:cs typeface="Roboto Regular"/>
                          <a:sym typeface="Roboto Regular"/>
                        </a:rPr>
                        <a:t> </a:t>
                      </a:r>
                      <a:r>
                        <a:rPr lang="en-US" sz="2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Roboto Regular"/>
                          <a:ea typeface="Roboto Regular"/>
                          <a:cs typeface="Roboto Regular"/>
                          <a:sym typeface="Roboto Regular"/>
                        </a:rPr>
                        <a:t>± 0.004</a:t>
                      </a:r>
                      <a:endParaRPr sz="26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Roboto Regular"/>
                        <a:ea typeface="Roboto Regular"/>
                        <a:cs typeface="Roboto Regular"/>
                        <a:sym typeface="Roboto Regular"/>
                      </a:endParaRPr>
                    </a:p>
                  </a:txBody>
                  <a:tcPr marL="50800" marR="50800" marT="50800" marB="5080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satOff val="18648"/>
                        <a:lumOff val="5971"/>
                        <a:alpha val="30194"/>
                      </a:schemeClr>
                    </a:solidFill>
                  </a:tcPr>
                </a:tc>
              </a:tr>
              <a:tr h="890333">
                <a:tc>
                  <a:txBody>
                    <a:bodyPr/>
                    <a:lstStyle/>
                    <a:p>
                      <a:pPr defTabSz="914400">
                        <a:defRPr sz="2600">
                          <a:latin typeface="Roboto Regular"/>
                          <a:ea typeface="Roboto Regular"/>
                          <a:cs typeface="Roboto Regular"/>
                          <a:sym typeface="Roboto Regular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latin typeface="Roboto Regular"/>
                          <a:ea typeface="Roboto Regular"/>
                          <a:cs typeface="Roboto Regular"/>
                          <a:sym typeface="Roboto Regular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90333">
                <a:tc>
                  <a:txBody>
                    <a:bodyPr/>
                    <a:lstStyle/>
                    <a:p>
                      <a:pPr defTabSz="914400">
                        <a:defRPr sz="2600">
                          <a:latin typeface="Roboto Regular"/>
                          <a:ea typeface="Roboto Regular"/>
                          <a:cs typeface="Roboto Regular"/>
                          <a:sym typeface="Robo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latin typeface="Roboto Regular"/>
                          <a:ea typeface="Roboto Regular"/>
                          <a:cs typeface="Roboto Regular"/>
                          <a:sym typeface="Roboto Regular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20329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390144"/>
            <a:ext cx="11159444" cy="7424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Summary</a:t>
            </a:r>
            <a:endParaRPr lang="en-IN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94080" y="2463030"/>
            <a:ext cx="11216640" cy="6218115"/>
          </a:xfrm>
        </p:spPr>
        <p:txBody>
          <a:bodyPr>
            <a:normAutofit/>
          </a:bodyPr>
          <a:lstStyle/>
          <a:p>
            <a:r>
              <a:rPr lang="en-US" dirty="0" smtClean="0"/>
              <a:t>Interpret deep neural networks for VQA</a:t>
            </a:r>
          </a:p>
          <a:p>
            <a:pPr lvl="1"/>
            <a:r>
              <a:rPr lang="en-US" dirty="0"/>
              <a:t>What words </a:t>
            </a:r>
            <a:r>
              <a:rPr lang="en-IN" dirty="0"/>
              <a:t>in the question does the model </a:t>
            </a:r>
            <a:r>
              <a:rPr lang="en-IN" dirty="0" smtClean="0"/>
              <a:t>“</a:t>
            </a:r>
            <a:r>
              <a:rPr lang="en-IN" dirty="0"/>
              <a:t>listen to</a:t>
            </a:r>
            <a:r>
              <a:rPr lang="en-IN" dirty="0" smtClean="0"/>
              <a:t>”?</a:t>
            </a:r>
            <a:endParaRPr lang="en-US" dirty="0"/>
          </a:p>
          <a:p>
            <a:pPr lvl="1"/>
            <a:r>
              <a:rPr lang="en-US" dirty="0"/>
              <a:t>What pixels </a:t>
            </a:r>
            <a:r>
              <a:rPr lang="en-IN" dirty="0"/>
              <a:t>in the image does the model </a:t>
            </a:r>
            <a:r>
              <a:rPr lang="en-IN" dirty="0" smtClean="0"/>
              <a:t>“</a:t>
            </a:r>
            <a:r>
              <a:rPr lang="en-IN" dirty="0"/>
              <a:t>look at</a:t>
            </a:r>
            <a:r>
              <a:rPr lang="en-IN" dirty="0" smtClean="0"/>
              <a:t>”?</a:t>
            </a:r>
            <a:endParaRPr lang="en-US" dirty="0"/>
          </a:p>
          <a:p>
            <a:r>
              <a:rPr lang="en-US" dirty="0" smtClean="0"/>
              <a:t>Future work 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inding </a:t>
            </a:r>
            <a:r>
              <a:rPr lang="en-US" dirty="0"/>
              <a:t>the limitations of current VQA </a:t>
            </a:r>
            <a:r>
              <a:rPr lang="en-US" dirty="0" smtClean="0"/>
              <a:t>models</a:t>
            </a:r>
            <a:endParaRPr lang="en-US" dirty="0"/>
          </a:p>
          <a:p>
            <a:pPr lvl="1"/>
            <a:r>
              <a:rPr lang="en-US" dirty="0" smtClean="0"/>
              <a:t>Failure prediction</a:t>
            </a:r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40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390144"/>
            <a:ext cx="11159444" cy="7424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Visual Question Answering (VQA)</a:t>
            </a:r>
            <a:endParaRPr lang="en-IN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733549" y="1500285"/>
            <a:ext cx="9563101" cy="46414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Given </a:t>
            </a:r>
          </a:p>
          <a:p>
            <a:r>
              <a:rPr lang="en-US" dirty="0" smtClean="0"/>
              <a:t>an </a:t>
            </a:r>
            <a:r>
              <a:rPr lang="en-US" b="1" dirty="0" smtClean="0"/>
              <a:t>image</a:t>
            </a:r>
            <a:r>
              <a:rPr lang="en-US" dirty="0" smtClean="0"/>
              <a:t>, and </a:t>
            </a:r>
          </a:p>
          <a:p>
            <a:r>
              <a:rPr lang="en-US" dirty="0" smtClean="0"/>
              <a:t>a natural language open-ended </a:t>
            </a:r>
            <a:r>
              <a:rPr lang="en-US" b="1" dirty="0" smtClean="0"/>
              <a:t>question</a:t>
            </a:r>
            <a:r>
              <a:rPr lang="en-US" dirty="0" smtClean="0"/>
              <a:t>, </a:t>
            </a:r>
          </a:p>
          <a:p>
            <a:pPr marL="0" indent="0">
              <a:buNone/>
            </a:pPr>
            <a:r>
              <a:rPr lang="en-US" dirty="0"/>
              <a:t>G</a:t>
            </a:r>
            <a:r>
              <a:rPr lang="en-US" dirty="0" smtClean="0"/>
              <a:t>enerate </a:t>
            </a:r>
          </a:p>
          <a:p>
            <a:r>
              <a:rPr lang="en-US" dirty="0" smtClean="0"/>
              <a:t>a natural language </a:t>
            </a:r>
            <a:r>
              <a:rPr lang="en-US" b="1" dirty="0" smtClean="0"/>
              <a:t>answer</a:t>
            </a:r>
            <a:endParaRPr lang="en-US" dirty="0" smtClean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Slide Credit: </a:t>
            </a:r>
            <a:r>
              <a:rPr lang="en-US" dirty="0" err="1" smtClean="0"/>
              <a:t>Aishwarya</a:t>
            </a:r>
            <a:r>
              <a:rPr lang="en-US" dirty="0" smtClean="0"/>
              <a:t> Agrawal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4</a:t>
            </a:fld>
            <a:endParaRPr lang="en-IN"/>
          </a:p>
        </p:txBody>
      </p:sp>
      <p:pic>
        <p:nvPicPr>
          <p:cNvPr id="1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2" y="5302824"/>
            <a:ext cx="9733520" cy="36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1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5</a:t>
            </a:fld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94080" y="390144"/>
            <a:ext cx="11159444" cy="742437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689" dirty="0"/>
              <a:t>VQA Dataset </a:t>
            </a:r>
            <a:r>
              <a:rPr lang="en-US" sz="4800" dirty="0" smtClean="0"/>
              <a:t>(</a:t>
            </a:r>
            <a:r>
              <a:rPr lang="en-US" sz="4800" dirty="0" smtClean="0">
                <a:solidFill>
                  <a:srgbClr val="FF0000"/>
                </a:solidFill>
              </a:rPr>
              <a:t>visualqa.org/download</a:t>
            </a:r>
            <a:r>
              <a:rPr lang="en-US" sz="4800" dirty="0"/>
              <a:t>)</a:t>
            </a:r>
            <a:endParaRPr lang="en-IN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9684"/>
            <a:ext cx="13004800" cy="713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1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6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557" t="7153" r="19362"/>
          <a:stretch/>
        </p:blipFill>
        <p:spPr>
          <a:xfrm>
            <a:off x="918817" y="1180705"/>
            <a:ext cx="11170846" cy="794584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94080" y="390144"/>
            <a:ext cx="11159444" cy="742437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689" dirty="0"/>
              <a:t>VQA Challenge @ CVPR16</a:t>
            </a:r>
            <a:endParaRPr lang="en-IN" sz="5689" dirty="0"/>
          </a:p>
        </p:txBody>
      </p:sp>
    </p:spTree>
    <p:extLst>
      <p:ext uri="{BB962C8B-B14F-4D97-AF65-F5344CB8AC3E}">
        <p14:creationId xmlns:p14="http://schemas.microsoft.com/office/powerpoint/2010/main" val="113216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7</a:t>
            </a:fld>
            <a:endParaRPr lang="en-IN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94080" y="390144"/>
            <a:ext cx="11159444" cy="742437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689" dirty="0"/>
              <a:t>VQA Challenge @ CVPR16</a:t>
            </a:r>
            <a:endParaRPr lang="en-IN" sz="5689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784" y="1159734"/>
            <a:ext cx="10064583" cy="21171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0" y="3238500"/>
            <a:ext cx="6375400" cy="63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2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8</a:t>
            </a:fld>
            <a:endParaRPr lang="en-IN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94080" y="390144"/>
            <a:ext cx="11159444" cy="742437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689" dirty="0">
                <a:hlinkClick r:id="rId3"/>
              </a:rPr>
              <a:t>VQA Demo</a:t>
            </a:r>
            <a:endParaRPr lang="en-IN" sz="5689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89" y="2667000"/>
            <a:ext cx="12154404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0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390144"/>
            <a:ext cx="11159444" cy="7424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Interpreting VQA models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05A14-F2E9-4A35-8909-B84B0A998A9A}" type="slidenum">
              <a:rPr lang="en-IN" smtClean="0"/>
              <a:t>9</a:t>
            </a:fld>
            <a:endParaRPr lang="en-IN"/>
          </a:p>
        </p:txBody>
      </p:sp>
      <p:pic>
        <p:nvPicPr>
          <p:cNvPr id="4" name="Picture 2" descr="https://vision.ece.vt.edu/mscoco/images/val2014/COCO_val2014_0000003543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79" y="2554074"/>
            <a:ext cx="3438898" cy="458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9379216" y="4080113"/>
            <a:ext cx="3073866" cy="1569250"/>
            <a:chOff x="5063440" y="3456530"/>
            <a:chExt cx="5684047" cy="290178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rcRect l="22696" t="13451" r="12703"/>
            <a:stretch>
              <a:fillRect/>
            </a:stretch>
          </p:blipFill>
          <p:spPr>
            <a:xfrm>
              <a:off x="7475573" y="3456530"/>
              <a:ext cx="3271914" cy="2901782"/>
            </a:xfrm>
            <a:prstGeom prst="rect">
              <a:avLst/>
            </a:prstGeom>
          </p:spPr>
        </p:pic>
        <p:sp>
          <p:nvSpPr>
            <p:cNvPr id="8" name="TextBox 13"/>
            <p:cNvSpPr txBox="1"/>
            <p:nvPr/>
          </p:nvSpPr>
          <p:spPr>
            <a:xfrm>
              <a:off x="5063440" y="3931133"/>
              <a:ext cx="2287679" cy="126345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1pPr>
              <a:lvl2pPr marL="4572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2pPr>
              <a:lvl3pPr marL="9144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3pPr>
              <a:lvl4pPr marL="13716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4pPr>
              <a:lvl5pPr marL="18288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5pPr>
              <a:lvl6pPr marL="22860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6pPr>
              <a:lvl7pPr marL="27432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7pPr>
              <a:lvl8pPr marL="32004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8pPr>
              <a:lvl9pPr marL="36576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9pPr>
            </a:lstStyle>
            <a:p>
              <a:r>
                <a:rPr lang="en-US" sz="1920" b="1" dirty="0"/>
                <a:t>Human: </a:t>
              </a:r>
              <a:r>
                <a:rPr lang="en-US" sz="1920" dirty="0"/>
                <a:t>Why?</a:t>
              </a:r>
            </a:p>
          </p:txBody>
        </p:sp>
      </p:grpSp>
      <p:sp>
        <p:nvSpPr>
          <p:cNvPr id="9" name="Left Arrow 8"/>
          <p:cNvSpPr/>
          <p:nvPr/>
        </p:nvSpPr>
        <p:spPr>
          <a:xfrm rot="1031881">
            <a:off x="9196265" y="3948862"/>
            <a:ext cx="1093305" cy="24895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80"/>
          </a:p>
        </p:txBody>
      </p:sp>
      <p:sp>
        <p:nvSpPr>
          <p:cNvPr id="11" name="TextBox 10"/>
          <p:cNvSpPr txBox="1"/>
          <p:nvPr/>
        </p:nvSpPr>
        <p:spPr>
          <a:xfrm>
            <a:off x="4926588" y="2772637"/>
            <a:ext cx="7033886" cy="639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7647">
              <a:defRPr/>
            </a:pPr>
            <a:r>
              <a:rPr lang="en-US" sz="3556" kern="0" dirty="0">
                <a:solidFill>
                  <a:srgbClr val="0070C0"/>
                </a:solidFill>
              </a:rPr>
              <a:t>Question</a:t>
            </a:r>
            <a:r>
              <a:rPr lang="en-US" sz="3556" kern="0" dirty="0">
                <a:solidFill>
                  <a:prstClr val="black"/>
                </a:solidFill>
              </a:rPr>
              <a:t> : Is this a whole orange?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37998" y="3281842"/>
            <a:ext cx="6231415" cy="639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7647">
              <a:defRPr/>
            </a:pPr>
            <a:r>
              <a:rPr lang="en-US" sz="3556" kern="0" dirty="0">
                <a:solidFill>
                  <a:srgbClr val="00B050"/>
                </a:solidFill>
              </a:rPr>
              <a:t>Predicted Answer </a:t>
            </a:r>
            <a:r>
              <a:rPr lang="en-US" sz="3556" kern="0" dirty="0">
                <a:solidFill>
                  <a:prstClr val="black"/>
                </a:solidFill>
              </a:rPr>
              <a:t>: no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35379" y="2817709"/>
            <a:ext cx="1201958" cy="5517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3641"/>
          </a:p>
        </p:txBody>
      </p:sp>
    </p:spTree>
    <p:extLst>
      <p:ext uri="{BB962C8B-B14F-4D97-AF65-F5344CB8AC3E}">
        <p14:creationId xmlns:p14="http://schemas.microsoft.com/office/powerpoint/2010/main" val="200448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4189</TotalTime>
  <Words>836</Words>
  <Application>Microsoft Macintosh PowerPoint</Application>
  <PresentationFormat>Custom</PresentationFormat>
  <Paragraphs>266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Calibri</vt:lpstr>
      <vt:lpstr>Calibri Light</vt:lpstr>
      <vt:lpstr>Helvetica Light</vt:lpstr>
      <vt:lpstr>ＭＳ Ｐゴシック</vt:lpstr>
      <vt:lpstr>Roboto Bold</vt:lpstr>
      <vt:lpstr>Roboto Regular</vt:lpstr>
      <vt:lpstr>Times New Roman</vt:lpstr>
      <vt:lpstr>宋体</vt:lpstr>
      <vt:lpstr>White</vt:lpstr>
      <vt:lpstr>Office Theme</vt:lpstr>
      <vt:lpstr>Towards Transparent  Visual Question Answering Systems</vt:lpstr>
      <vt:lpstr>What Do Deep VQA Models Attend To?</vt:lpstr>
      <vt:lpstr>Progress in Deep Learning</vt:lpstr>
      <vt:lpstr>Visual Question Answering (VQA)</vt:lpstr>
      <vt:lpstr>PowerPoint Presentation</vt:lpstr>
      <vt:lpstr>PowerPoint Presentation</vt:lpstr>
      <vt:lpstr>PowerPoint Presentation</vt:lpstr>
      <vt:lpstr>PowerPoint Presentation</vt:lpstr>
      <vt:lpstr>Interpreting VQA models</vt:lpstr>
      <vt:lpstr>PowerPoint Presentation</vt:lpstr>
      <vt:lpstr>PowerPoint Presentation</vt:lpstr>
      <vt:lpstr>Interpretability</vt:lpstr>
      <vt:lpstr>Interpretability</vt:lpstr>
      <vt:lpstr>2-Channel VQA Model [Lu et al., 2015]</vt:lpstr>
      <vt:lpstr>PowerPoint Presentation</vt:lpstr>
      <vt:lpstr>PowerPoint Presentation</vt:lpstr>
      <vt:lpstr>Approach</vt:lpstr>
      <vt:lpstr>2-Channel VQA Model [Lu et al., 2015]</vt:lpstr>
      <vt:lpstr>Simplified VQA model</vt:lpstr>
      <vt:lpstr>Visualization #1: Guided Backpropagation</vt:lpstr>
      <vt:lpstr>Visualization #2: Occlusion (question)</vt:lpstr>
      <vt:lpstr>PowerPoint Presentation</vt:lpstr>
      <vt:lpstr>Visualization #2: Occlusion (question)</vt:lpstr>
      <vt:lpstr>Visualization #2: Occlusion (question)</vt:lpstr>
      <vt:lpstr>Visualization #2: Occlusion (question)</vt:lpstr>
      <vt:lpstr>Visualization #2: Occlusion (question)</vt:lpstr>
      <vt:lpstr>Visualization #2: Occlusion (question)</vt:lpstr>
      <vt:lpstr>Visualization #2: Occlusion (question)</vt:lpstr>
      <vt:lpstr>Visualization #2: Occlusion (image)</vt:lpstr>
      <vt:lpstr>Visualization #2: Occlusion (image)</vt:lpstr>
      <vt:lpstr>Image occlusion</vt:lpstr>
      <vt:lpstr>Importance maps</vt:lpstr>
      <vt:lpstr>Analyzing question importance </vt:lpstr>
      <vt:lpstr>Evaluating attention maps</vt:lpstr>
      <vt:lpstr>Summary</vt:lpstr>
    </vt:vector>
  </TitlesOfParts>
  <Company>Hewlett-Packard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Transparent AI Systems: Interpreting Visual Question Answering Models</dc:title>
  <dc:creator>Yash</dc:creator>
  <cp:lastModifiedBy>Goyal, Yash</cp:lastModifiedBy>
  <cp:revision>576</cp:revision>
  <dcterms:created xsi:type="dcterms:W3CDTF">2016-06-10T12:50:41Z</dcterms:created>
  <dcterms:modified xsi:type="dcterms:W3CDTF">2018-09-19T17:03:05Z</dcterms:modified>
</cp:coreProperties>
</file>